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87" r:id="rId17"/>
    <p:sldId id="272" r:id="rId18"/>
    <p:sldId id="273" r:id="rId19"/>
    <p:sldId id="274" r:id="rId20"/>
    <p:sldId id="276" r:id="rId21"/>
    <p:sldId id="277" r:id="rId22"/>
    <p:sldId id="278" r:id="rId23"/>
    <p:sldId id="279" r:id="rId24"/>
    <p:sldId id="280" r:id="rId25"/>
    <p:sldId id="281" r:id="rId26"/>
    <p:sldId id="291" r:id="rId27"/>
    <p:sldId id="283" r:id="rId28"/>
    <p:sldId id="288" r:id="rId29"/>
    <p:sldId id="289" r:id="rId30"/>
    <p:sldId id="290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81" autoAdjust="0"/>
    <p:restoredTop sz="94635" autoAdjust="0"/>
  </p:normalViewPr>
  <p:slideViewPr>
    <p:cSldViewPr snapToGrid="0">
      <p:cViewPr varScale="1">
        <p:scale>
          <a:sx n="71" d="100"/>
          <a:sy n="71" d="100"/>
        </p:scale>
        <p:origin x="-57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4" d="100"/>
        <a:sy n="104" d="100"/>
      </p:scale>
      <p:origin x="0" y="-279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C75159-FAB9-4618-A489-6F4A679D05FA}" type="datetimeFigureOut">
              <a:rPr lang="en-GB" smtClean="0"/>
              <a:t>23/01/2018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FD22E8-4581-4216-A9E9-50C6A8EA92CC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435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dirty="0"/>
          </a:p>
          <a:p>
            <a:endParaRPr lang="de-DE" baseline="0" dirty="0"/>
          </a:p>
          <a:p>
            <a:endParaRPr lang="de-DE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188942-265C-4671-A08D-220106C077D5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8661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India,</a:t>
            </a:r>
            <a:r>
              <a:rPr lang="en-US" baseline="0" dirty="0"/>
              <a:t> France, U.S.A.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D22E8-4581-4216-A9E9-50C6A8EA92CC}" type="slidenum">
              <a:rPr lang="en-GB" smtClean="0"/>
              <a:t>28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6174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Pavan Randya,</a:t>
            </a:r>
            <a:r>
              <a:rPr lang="en-US" baseline="0" dirty="0"/>
              <a:t> Long term fellow, Switzerland, Now at CalTech.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D22E8-4581-4216-A9E9-50C6A8EA92CC}" type="slidenum">
              <a:rPr lang="en-GB" smtClean="0"/>
              <a:t>29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6174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U.K. China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D22E8-4581-4216-A9E9-50C6A8EA92CC}" type="slidenum">
              <a:rPr lang="en-GB" smtClean="0"/>
              <a:t>30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6174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D4770-18C9-4E50-B230-D9A8D1D23CDF}" type="datetimeFigureOut">
              <a:rPr lang="en-GB" smtClean="0"/>
              <a:t>23/01/2018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3512F-DE93-4743-927E-A3F09E206DFF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2351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D4770-18C9-4E50-B230-D9A8D1D23CDF}" type="datetimeFigureOut">
              <a:rPr lang="en-GB" smtClean="0"/>
              <a:t>23/01/2018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3512F-DE93-4743-927E-A3F09E206DFF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892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D4770-18C9-4E50-B230-D9A8D1D23CDF}" type="datetimeFigureOut">
              <a:rPr lang="en-GB" smtClean="0"/>
              <a:t>23/01/2018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3512F-DE93-4743-927E-A3F09E206DFF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0593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D4770-18C9-4E50-B230-D9A8D1D23CDF}" type="datetimeFigureOut">
              <a:rPr lang="en-GB" smtClean="0"/>
              <a:t>23/01/2018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3512F-DE93-4743-927E-A3F09E206DFF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5986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D4770-18C9-4E50-B230-D9A8D1D23CDF}" type="datetimeFigureOut">
              <a:rPr lang="en-GB" smtClean="0"/>
              <a:t>23/01/2018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3512F-DE93-4743-927E-A3F09E206DFF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7747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D4770-18C9-4E50-B230-D9A8D1D23CDF}" type="datetimeFigureOut">
              <a:rPr lang="en-GB" smtClean="0"/>
              <a:t>23/01/2018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3512F-DE93-4743-927E-A3F09E206DFF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5329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D4770-18C9-4E50-B230-D9A8D1D23CDF}" type="datetimeFigureOut">
              <a:rPr lang="en-GB" smtClean="0"/>
              <a:t>23/01/2018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3512F-DE93-4743-927E-A3F09E206DFF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362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D4770-18C9-4E50-B230-D9A8D1D23CDF}" type="datetimeFigureOut">
              <a:rPr lang="en-GB" smtClean="0"/>
              <a:t>23/01/2018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3512F-DE93-4743-927E-A3F09E206DFF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8336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D4770-18C9-4E50-B230-D9A8D1D23CDF}" type="datetimeFigureOut">
              <a:rPr lang="en-GB" smtClean="0"/>
              <a:t>23/01/2018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3512F-DE93-4743-927E-A3F09E206DFF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5935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D4770-18C9-4E50-B230-D9A8D1D23CDF}" type="datetimeFigureOut">
              <a:rPr lang="en-GB" smtClean="0"/>
              <a:t>23/01/2018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3512F-DE93-4743-927E-A3F09E206DFF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2561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D4770-18C9-4E50-B230-D9A8D1D23CDF}" type="datetimeFigureOut">
              <a:rPr lang="en-GB" smtClean="0"/>
              <a:t>23/01/2018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3512F-DE93-4743-927E-A3F09E206DFF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6515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8D4770-18C9-4E50-B230-D9A8D1D23CDF}" type="datetimeFigureOut">
              <a:rPr lang="en-GB" smtClean="0"/>
              <a:t>23/01/2018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C3512F-DE93-4743-927E-A3F09E206DFF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9964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http://www.hfsp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hfsp.org/awardees/awards-archive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838200" y="1373458"/>
            <a:ext cx="10515600" cy="5261518"/>
          </a:xfrm>
        </p:spPr>
        <p:txBody>
          <a:bodyPr>
            <a:normAutofit lnSpcReduction="10000"/>
          </a:bodyPr>
          <a:lstStyle/>
          <a:p>
            <a:endParaRPr lang="en-US" b="1" dirty="0">
              <a:solidFill>
                <a:srgbClr val="000000">
                  <a:lumMod val="50000"/>
                  <a:lumOff val="50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endParaRPr lang="en-US" b="1" dirty="0">
              <a:solidFill>
                <a:srgbClr val="000000">
                  <a:lumMod val="50000"/>
                  <a:lumOff val="50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endParaRPr lang="en-US" b="1" dirty="0">
              <a:solidFill>
                <a:srgbClr val="000000">
                  <a:lumMod val="50000"/>
                  <a:lumOff val="50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endParaRPr lang="en-US" b="1" dirty="0">
              <a:solidFill>
                <a:srgbClr val="000000">
                  <a:lumMod val="50000"/>
                  <a:lumOff val="50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endParaRPr lang="en-US" b="1" dirty="0">
              <a:solidFill>
                <a:srgbClr val="000000">
                  <a:lumMod val="50000"/>
                  <a:lumOff val="50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endParaRPr lang="en-US" b="1" dirty="0">
              <a:solidFill>
                <a:srgbClr val="000000">
                  <a:lumMod val="50000"/>
                  <a:lumOff val="50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endParaRPr lang="en-US" b="1" dirty="0">
              <a:solidFill>
                <a:srgbClr val="000000">
                  <a:lumMod val="50000"/>
                  <a:lumOff val="50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en-US" sz="3600" b="1" dirty="0">
              <a:solidFill>
                <a:srgbClr val="000000">
                  <a:lumMod val="50000"/>
                  <a:lumOff val="50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en-US" sz="3200" b="1" dirty="0">
                <a:solidFill>
                  <a:srgbClr val="000000">
                    <a:lumMod val="50000"/>
                    <a:lumOff val="50000"/>
                  </a:srgbClr>
                </a:solidFill>
                <a:latin typeface="Lucida Fax"/>
                <a:cs typeface="Lucida Fax"/>
              </a:rPr>
              <a:t>International Collaboration </a:t>
            </a:r>
          </a:p>
          <a:p>
            <a:pPr marL="0" indent="0" algn="ctr">
              <a:buNone/>
            </a:pPr>
            <a:r>
              <a:rPr lang="en-US" sz="3200" b="1" dirty="0">
                <a:solidFill>
                  <a:srgbClr val="000000">
                    <a:lumMod val="50000"/>
                    <a:lumOff val="50000"/>
                  </a:srgbClr>
                </a:solidFill>
                <a:latin typeface="Lucida Fax"/>
                <a:cs typeface="Lucida Fax"/>
              </a:rPr>
              <a:t>in Life Sciences Research</a:t>
            </a:r>
            <a:endParaRPr lang="en-GB" sz="3200" dirty="0">
              <a:latin typeface="Lucida Fax"/>
              <a:cs typeface="Lucida Fax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7149" y="1825625"/>
            <a:ext cx="6801777" cy="3365002"/>
          </a:xfrm>
          <a:prstGeom prst="rect">
            <a:avLst/>
          </a:prstGeom>
        </p:spPr>
      </p:pic>
      <p:sp>
        <p:nvSpPr>
          <p:cNvPr id="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0" y="1"/>
            <a:ext cx="12192000" cy="1271238"/>
          </a:xfrm>
          <a:prstGeom prst="rect">
            <a:avLst/>
          </a:prstGeom>
          <a:gradFill rotWithShape="0">
            <a:gsLst>
              <a:gs pos="0">
                <a:srgbClr val="0F0F2E"/>
              </a:gs>
              <a:gs pos="100000">
                <a:srgbClr val="333399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3200" dirty="0">
                <a:solidFill>
                  <a:srgbClr val="FFFFFF"/>
                </a:solidFill>
                <a:latin typeface="Lucida Sans" panose="020B0602030504020204" pitchFamily="34" charset="0"/>
              </a:rPr>
              <a:t>    </a:t>
            </a:r>
            <a:r>
              <a:rPr lang="en-GB" sz="3000" dirty="0">
                <a:solidFill>
                  <a:srgbClr val="FFFFFF"/>
                </a:solidFill>
                <a:latin typeface="Lucida Fax" panose="02060602050505020204" pitchFamily="18" charset="0"/>
                <a:cs typeface="Lucida Sans Unicode" panose="020B0602030504020204" pitchFamily="34" charset="0"/>
              </a:rPr>
              <a:t>Human Frontier Science Program</a:t>
            </a:r>
          </a:p>
        </p:txBody>
      </p:sp>
      <p:pic>
        <p:nvPicPr>
          <p:cNvPr id="9" name="Picture 5" descr="C:\HFSP\HFSP-Presentations\Archive\logo-100-blu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804" y="10222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425210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304692"/>
            <a:ext cx="10515600" cy="5553308"/>
          </a:xfrm>
        </p:spPr>
        <p:txBody>
          <a:bodyPr>
            <a:normAutofit/>
          </a:bodyPr>
          <a:lstStyle/>
          <a:p>
            <a:pPr marL="342900" indent="-342900">
              <a:spcBef>
                <a:spcPct val="20000"/>
              </a:spcBef>
            </a:pPr>
            <a:endParaRPr lang="de-DE" sz="2000" b="1" dirty="0">
              <a:latin typeface="Calibri" panose="020F0502020204030204" pitchFamily="34" charset="0"/>
              <a:cs typeface="Arial" pitchFamily="34" charset="0"/>
            </a:endParaRPr>
          </a:p>
          <a:p>
            <a:pPr marL="0" indent="0">
              <a:lnSpc>
                <a:spcPct val="100000"/>
              </a:lnSpc>
              <a:spcBef>
                <a:spcPct val="50000"/>
              </a:spcBef>
              <a:spcAft>
                <a:spcPts val="600"/>
              </a:spcAft>
              <a:buNone/>
            </a:pPr>
            <a:r>
              <a:rPr lang="en-GB" sz="2400" b="1" dirty="0">
                <a:solidFill>
                  <a:srgbClr val="000000"/>
                </a:solidFill>
                <a:cs typeface="Arial" pitchFamily="34" charset="0"/>
              </a:rPr>
              <a:t>Basic  life sciences research   </a:t>
            </a:r>
          </a:p>
          <a:p>
            <a:pPr marL="571500" lvl="3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AU" dirty="0">
                <a:solidFill>
                  <a:srgbClr val="000000"/>
                </a:solidFill>
                <a:cs typeface="Arial" pitchFamily="34" charset="0"/>
              </a:rPr>
              <a:t>ranging from the molecular and cellular level to complex biological systems including higher cognitive functions and ecosystems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2400" b="1" dirty="0">
                <a:solidFill>
                  <a:srgbClr val="000000"/>
                </a:solidFill>
                <a:cs typeface="Arial" pitchFamily="34" charset="0"/>
              </a:rPr>
              <a:t>Investigator driven</a:t>
            </a:r>
          </a:p>
          <a:p>
            <a:pPr marL="571500" lvl="3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GB" dirty="0">
                <a:solidFill>
                  <a:srgbClr val="000000"/>
                </a:solidFill>
                <a:cs typeface="Arial" pitchFamily="34" charset="0"/>
              </a:rPr>
              <a:t>no specific areas prioritised (the frontiers of life sciences change rapidly)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AU" sz="2400" b="1" dirty="0">
                <a:solidFill>
                  <a:srgbClr val="000000"/>
                </a:solidFill>
                <a:cs typeface="Arial" pitchFamily="34" charset="0"/>
              </a:rPr>
              <a:t>Emphasis on </a:t>
            </a:r>
          </a:p>
          <a:p>
            <a:pPr marL="457200" lvl="2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AU" sz="1800" dirty="0">
                <a:solidFill>
                  <a:srgbClr val="000000"/>
                </a:solidFill>
                <a:cs typeface="Arial" pitchFamily="34" charset="0"/>
              </a:rPr>
              <a:t>participation of scientists from disciplin</a:t>
            </a:r>
            <a:r>
              <a:rPr lang="en-AU" sz="1600" dirty="0">
                <a:solidFill>
                  <a:srgbClr val="000000"/>
                </a:solidFill>
                <a:cs typeface="Arial" pitchFamily="34" charset="0"/>
              </a:rPr>
              <a:t>es outside the traditional life sciences</a:t>
            </a:r>
          </a:p>
          <a:p>
            <a:pPr marL="457200" lvl="2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AU" sz="1600" dirty="0">
                <a:solidFill>
                  <a:srgbClr val="000000"/>
                </a:solidFill>
                <a:cs typeface="Arial" pitchFamily="34" charset="0"/>
              </a:rPr>
              <a:t>scientists who are early in their careers</a:t>
            </a:r>
            <a:endParaRPr lang="en-US" sz="1600" b="1" dirty="0">
              <a:solidFill>
                <a:srgbClr val="000000"/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b="1" dirty="0">
                <a:solidFill>
                  <a:srgbClr val="000000"/>
                </a:solidFill>
                <a:cs typeface="Arial" pitchFamily="34" charset="0"/>
              </a:rPr>
              <a:t>Highly competitive</a:t>
            </a: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endParaRPr lang="en-GB" sz="1800" b="1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12192000" cy="1304693"/>
          </a:xfrm>
          <a:prstGeom prst="rect">
            <a:avLst/>
          </a:prstGeom>
          <a:gradFill rotWithShape="0">
            <a:gsLst>
              <a:gs pos="0">
                <a:srgbClr val="0F0F2E"/>
              </a:gs>
              <a:gs pos="100000">
                <a:srgbClr val="333399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normAutofit/>
          </a:bodyPr>
          <a:lstStyle/>
          <a:p>
            <a:pPr algn="ctr"/>
            <a:r>
              <a:rPr lang="en-GB" sz="3600" dirty="0">
                <a:solidFill>
                  <a:srgbClr val="FFFFFF"/>
                </a:solidFill>
                <a:latin typeface="Lucida Sans" panose="020B0602030504020204" pitchFamily="34" charset="0"/>
              </a:rPr>
              <a:t> </a:t>
            </a:r>
            <a:r>
              <a:rPr lang="en-GB" sz="3200" dirty="0">
                <a:solidFill>
                  <a:schemeClr val="bg1"/>
                </a:solidFill>
                <a:latin typeface="Lucida Fax" panose="02060602050505020204" pitchFamily="18" charset="0"/>
              </a:rPr>
              <a:t>Research Grants – Key Aspects</a:t>
            </a:r>
            <a:endParaRPr lang="en-GB" sz="3200" dirty="0">
              <a:solidFill>
                <a:srgbClr val="FFFFFF"/>
              </a:solidFill>
              <a:latin typeface="Lucida Sans" panose="020B0602030504020204" pitchFamily="34" charset="0"/>
            </a:endParaRPr>
          </a:p>
        </p:txBody>
      </p:sp>
      <p:pic>
        <p:nvPicPr>
          <p:cNvPr id="8" name="Picture 5" descr="C:\HFSP\HFSP-Presentations\Archive\logo-100-blu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502" y="118946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962701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304692"/>
            <a:ext cx="10515600" cy="5553308"/>
          </a:xfrm>
        </p:spPr>
        <p:txBody>
          <a:bodyPr>
            <a:normAutofit/>
          </a:bodyPr>
          <a:lstStyle/>
          <a:p>
            <a:pPr marL="342900" indent="-342900">
              <a:spcBef>
                <a:spcPct val="20000"/>
              </a:spcBef>
            </a:pPr>
            <a:endParaRPr lang="de-DE" sz="2000" b="1" dirty="0">
              <a:latin typeface="Calibri" panose="020F0502020204030204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</a:pPr>
            <a:endParaRPr lang="de-DE" sz="2000" b="1" dirty="0">
              <a:latin typeface="Calibri" panose="020F0502020204030204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</a:pPr>
            <a:endParaRPr lang="de-DE" sz="2000" b="1" dirty="0">
              <a:latin typeface="Calibri" panose="020F0502020204030204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endParaRPr lang="en-GB" sz="1800" b="1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endParaRPr lang="en-GB" sz="1800" b="1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endParaRPr lang="en-GB" sz="1800" b="1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12192000" cy="1304693"/>
          </a:xfrm>
          <a:prstGeom prst="rect">
            <a:avLst/>
          </a:prstGeom>
          <a:gradFill rotWithShape="0">
            <a:gsLst>
              <a:gs pos="0">
                <a:srgbClr val="0F0F2E"/>
              </a:gs>
              <a:gs pos="100000">
                <a:srgbClr val="333399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normAutofit fontScale="90000"/>
          </a:bodyPr>
          <a:lstStyle/>
          <a:p>
            <a:pPr algn="ctr"/>
            <a:r>
              <a:rPr lang="en-GB" sz="3200" dirty="0">
                <a:solidFill>
                  <a:srgbClr val="FFFFFF"/>
                </a:solidFill>
                <a:latin typeface="Lucida Sans" panose="020B0602030504020204" pitchFamily="34" charset="0"/>
              </a:rPr>
              <a:t>    </a:t>
            </a:r>
            <a:br>
              <a:rPr lang="en-GB" sz="3200" dirty="0">
                <a:solidFill>
                  <a:srgbClr val="FFFFFF"/>
                </a:solidFill>
                <a:latin typeface="Lucida Sans" panose="020B0602030504020204" pitchFamily="34" charset="0"/>
              </a:rPr>
            </a:br>
            <a:r>
              <a:rPr lang="en-GB" sz="3200" dirty="0">
                <a:solidFill>
                  <a:srgbClr val="FFFFFF"/>
                </a:solidFill>
                <a:latin typeface="Lucida Sans" panose="020B0602030504020204" pitchFamily="34" charset="0"/>
              </a:rPr>
              <a:t/>
            </a:r>
            <a:br>
              <a:rPr lang="en-GB" sz="3200" dirty="0">
                <a:solidFill>
                  <a:srgbClr val="FFFFFF"/>
                </a:solidFill>
                <a:latin typeface="Lucida Sans" panose="020B0602030504020204" pitchFamily="34" charset="0"/>
              </a:rPr>
            </a:br>
            <a:r>
              <a:rPr lang="en-GB" sz="3300" dirty="0">
                <a:solidFill>
                  <a:schemeClr val="bg1"/>
                </a:solidFill>
                <a:latin typeface="Lucida Fax" panose="02060602050505020204" pitchFamily="18" charset="0"/>
              </a:rPr>
              <a:t>Two Step Selection Process</a:t>
            </a:r>
            <a:r>
              <a:rPr lang="en-GB" sz="3200" dirty="0">
                <a:solidFill>
                  <a:schemeClr val="bg1"/>
                </a:solidFill>
                <a:latin typeface="Lucida Sans" panose="020B0602030504020204" pitchFamily="34" charset="0"/>
              </a:rPr>
              <a:t/>
            </a:r>
            <a:br>
              <a:rPr lang="en-GB" sz="3200" dirty="0">
                <a:solidFill>
                  <a:schemeClr val="bg1"/>
                </a:solidFill>
                <a:latin typeface="Lucida Sans" panose="020B0602030504020204" pitchFamily="34" charset="0"/>
              </a:rPr>
            </a:br>
            <a:r>
              <a:rPr lang="en-GB" sz="3200" dirty="0">
                <a:solidFill>
                  <a:schemeClr val="bg1"/>
                </a:solidFill>
                <a:latin typeface="Lucida Sans" panose="020B0602030504020204" pitchFamily="34" charset="0"/>
              </a:rPr>
              <a:t/>
            </a:r>
            <a:br>
              <a:rPr lang="en-GB" sz="3200" dirty="0">
                <a:solidFill>
                  <a:schemeClr val="bg1"/>
                </a:solidFill>
                <a:latin typeface="Lucida Sans" panose="020B0602030504020204" pitchFamily="34" charset="0"/>
              </a:rPr>
            </a:br>
            <a:endParaRPr lang="en-GB" sz="3200" dirty="0">
              <a:solidFill>
                <a:srgbClr val="FFFFFF"/>
              </a:solidFill>
              <a:latin typeface="Lucida Sans" panose="020B0602030504020204" pitchFamily="34" charset="0"/>
            </a:endParaRPr>
          </a:p>
        </p:txBody>
      </p:sp>
      <p:pic>
        <p:nvPicPr>
          <p:cNvPr id="8" name="Picture 5" descr="C:\HFSP\HFSP-Presentations\Archive\logo-100-blu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502" y="118946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789166" y="1727200"/>
            <a:ext cx="3921169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b="1" dirty="0">
                <a:cs typeface="Lucida Fax"/>
              </a:rPr>
              <a:t>1. Letter of intent</a:t>
            </a: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6584605" y="1722438"/>
            <a:ext cx="3834853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r>
              <a:rPr lang="en-GB" sz="2400" b="1" dirty="0">
                <a:cs typeface="Lucida Fax"/>
              </a:rPr>
              <a:t>2. Full applications</a:t>
            </a: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356839" y="2199818"/>
            <a:ext cx="4860073" cy="29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marL="457200" indent="-457200">
              <a:buFontTx/>
              <a:buAutoNum type="arabicPeriod"/>
            </a:pPr>
            <a:endParaRPr lang="en-GB" sz="1800" dirty="0">
              <a:latin typeface="Calibri" panose="020F0502020204030204" pitchFamily="34" charset="0"/>
              <a:cs typeface="Arial" charset="0"/>
            </a:endParaRPr>
          </a:p>
          <a:p>
            <a:pPr marL="457200" indent="-457200">
              <a:spcAft>
                <a:spcPts val="300"/>
              </a:spcAft>
              <a:buFontTx/>
              <a:buAutoNum type="arabicPeriod"/>
            </a:pPr>
            <a:r>
              <a:rPr lang="en-GB" sz="2000" dirty="0">
                <a:latin typeface="Calibri" panose="020F0502020204030204" pitchFamily="34" charset="0"/>
                <a:cs typeface="Arial" charset="0"/>
              </a:rPr>
              <a:t>Submission March/April (~900 appl.)</a:t>
            </a:r>
          </a:p>
          <a:p>
            <a:pPr marL="457200" indent="-457200">
              <a:spcAft>
                <a:spcPts val="300"/>
              </a:spcAft>
              <a:buFontTx/>
              <a:buAutoNum type="arabicPeriod"/>
            </a:pPr>
            <a:r>
              <a:rPr lang="en-GB" sz="2000" dirty="0">
                <a:latin typeface="Calibri" panose="020F0502020204030204" pitchFamily="34" charset="0"/>
                <a:cs typeface="Arial" charset="0"/>
              </a:rPr>
              <a:t>Not in scope triaged (~ 10%,)</a:t>
            </a:r>
          </a:p>
          <a:p>
            <a:pPr marL="457200" indent="-457200">
              <a:spcAft>
                <a:spcPts val="300"/>
              </a:spcAft>
              <a:buFontTx/>
              <a:buAutoNum type="arabicPeriod"/>
            </a:pPr>
            <a:r>
              <a:rPr lang="en-GB" sz="2000" dirty="0">
                <a:latin typeface="Calibri" panose="020F0502020204030204" pitchFamily="34" charset="0"/>
                <a:cs typeface="Arial" charset="0"/>
              </a:rPr>
              <a:t>Review by Review Committee members</a:t>
            </a:r>
          </a:p>
          <a:p>
            <a:pPr marL="457200" indent="-457200">
              <a:spcAft>
                <a:spcPts val="300"/>
              </a:spcAft>
              <a:buFontTx/>
              <a:buAutoNum type="arabicPeriod"/>
            </a:pPr>
            <a:r>
              <a:rPr lang="en-GB" sz="2000" dirty="0">
                <a:latin typeface="Calibri" panose="020F0502020204030204" pitchFamily="34" charset="0"/>
                <a:cs typeface="Arial" charset="0"/>
              </a:rPr>
              <a:t>Long short list (~300 most promising applications)discussed at meeting of the Selection Committee (June)</a:t>
            </a:r>
          </a:p>
          <a:p>
            <a:pPr marL="457200" indent="-457200">
              <a:spcAft>
                <a:spcPts val="300"/>
              </a:spcAft>
              <a:buFontTx/>
              <a:buAutoNum type="arabicPeriod"/>
            </a:pPr>
            <a:r>
              <a:rPr lang="en-GB" sz="2000" dirty="0">
                <a:latin typeface="Calibri" panose="020F0502020204030204" pitchFamily="34" charset="0"/>
                <a:cs typeface="Arial" charset="0"/>
              </a:rPr>
              <a:t>Invitations to 80 - 90 to submit full applications (early July)</a:t>
            </a: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6055112" y="2155825"/>
            <a:ext cx="5631366" cy="233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marL="457200" indent="-457200">
              <a:buFontTx/>
              <a:buAutoNum type="arabicPeriod"/>
            </a:pPr>
            <a:endParaRPr lang="en-GB" sz="1800" dirty="0">
              <a:latin typeface="Calibri" panose="020F0502020204030204" pitchFamily="34" charset="0"/>
              <a:cs typeface="Arial" charset="0"/>
            </a:endParaRPr>
          </a:p>
          <a:p>
            <a:pPr marL="457200" indent="-457200">
              <a:spcAft>
                <a:spcPts val="300"/>
              </a:spcAft>
              <a:buFontTx/>
              <a:buAutoNum type="arabicPeriod"/>
            </a:pPr>
            <a:r>
              <a:rPr lang="en-GB" sz="2000" dirty="0">
                <a:latin typeface="Calibri" panose="020F0502020204030204" pitchFamily="34" charset="0"/>
                <a:cs typeface="Arial" charset="0"/>
              </a:rPr>
              <a:t>Submission deadline mid-September</a:t>
            </a:r>
          </a:p>
          <a:p>
            <a:pPr marL="457200" indent="-457200">
              <a:spcAft>
                <a:spcPts val="300"/>
              </a:spcAft>
              <a:buFontTx/>
              <a:buAutoNum type="arabicPeriod"/>
            </a:pPr>
            <a:r>
              <a:rPr lang="en-GB" sz="2000" dirty="0">
                <a:latin typeface="Calibri" panose="020F0502020204030204" pitchFamily="34" charset="0"/>
                <a:cs typeface="Arial" charset="0"/>
              </a:rPr>
              <a:t>Reviewed by up to 6 external reviewers and by Review Committee members</a:t>
            </a:r>
          </a:p>
          <a:p>
            <a:pPr marL="457200" indent="-457200">
              <a:spcAft>
                <a:spcPts val="300"/>
              </a:spcAft>
              <a:buFontTx/>
              <a:buAutoNum type="arabicPeriod"/>
            </a:pPr>
            <a:r>
              <a:rPr lang="en-GB" sz="2000" dirty="0">
                <a:latin typeface="Calibri" panose="020F0502020204030204" pitchFamily="34" charset="0"/>
                <a:cs typeface="Arial" charset="0"/>
              </a:rPr>
              <a:t>Recommendations (~30) made at review committee meeting end of January</a:t>
            </a:r>
          </a:p>
          <a:p>
            <a:pPr marL="457200" indent="-457200">
              <a:spcAft>
                <a:spcPts val="300"/>
              </a:spcAft>
              <a:buFontTx/>
              <a:buAutoNum type="arabicPeriod"/>
            </a:pPr>
            <a:r>
              <a:rPr lang="en-GB" sz="2000" dirty="0">
                <a:latin typeface="Calibri" panose="020F0502020204030204" pitchFamily="34" charset="0"/>
                <a:cs typeface="Arial" charset="0"/>
              </a:rPr>
              <a:t>Approval by Board of Trustees (late March)</a:t>
            </a:r>
          </a:p>
        </p:txBody>
      </p:sp>
      <p:sp>
        <p:nvSpPr>
          <p:cNvPr id="12" name="TextBox 9"/>
          <p:cNvSpPr txBox="1">
            <a:spLocks noChangeArrowheads="1"/>
          </p:cNvSpPr>
          <p:nvPr/>
        </p:nvSpPr>
        <p:spPr bwMode="auto">
          <a:xfrm>
            <a:off x="1603389" y="5957908"/>
            <a:ext cx="857767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latin typeface="Calibri" panose="020F0502020204030204" pitchFamily="34" charset="0"/>
                <a:cs typeface="Arial" charset="0"/>
              </a:rPr>
              <a:t>Committee members at www.hfsp.org </a:t>
            </a:r>
          </a:p>
        </p:txBody>
      </p:sp>
    </p:spTree>
    <p:extLst>
      <p:ext uri="{BB962C8B-B14F-4D97-AF65-F5344CB8AC3E}">
        <p14:creationId xmlns:p14="http://schemas.microsoft.com/office/powerpoint/2010/main" val="10452464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304692"/>
            <a:ext cx="10515600" cy="5553308"/>
          </a:xfrm>
        </p:spPr>
        <p:txBody>
          <a:bodyPr>
            <a:normAutofit/>
          </a:bodyPr>
          <a:lstStyle/>
          <a:p>
            <a:pPr marL="342900" indent="-342900">
              <a:spcBef>
                <a:spcPct val="20000"/>
              </a:spcBef>
            </a:pPr>
            <a:endParaRPr lang="de-DE" sz="2000" b="1" dirty="0">
              <a:latin typeface="Calibri" panose="020F0502020204030204" pitchFamily="34" charset="0"/>
              <a:cs typeface="Arial" pitchFamily="34" charset="0"/>
            </a:endParaRPr>
          </a:p>
          <a:p>
            <a:pPr marL="342900" indent="-342900" eaLnBrk="0" hangingPunct="0">
              <a:spcBef>
                <a:spcPts val="0"/>
              </a:spcBef>
              <a:spcAft>
                <a:spcPts val="1200"/>
              </a:spcAft>
              <a:defRPr/>
            </a:pPr>
            <a:endParaRPr lang="en-GB" sz="2000" kern="0" dirty="0">
              <a:latin typeface="Calibri" panose="020F0502020204030204" pitchFamily="34" charset="0"/>
              <a:cs typeface="Arial" pitchFamily="34" charset="0"/>
            </a:endParaRPr>
          </a:p>
          <a:p>
            <a:pPr marL="0" indent="0" eaLnBrk="0" hangingPunct="0"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en-GB" sz="2400" kern="0" dirty="0">
                <a:latin typeface="Calibri" panose="020F0502020204030204" pitchFamily="34" charset="0"/>
                <a:cs typeface="Arial" pitchFamily="34" charset="0"/>
              </a:rPr>
              <a:t>Principal investigator must hold laboratory in one of HFSPO’s  member countries</a:t>
            </a:r>
          </a:p>
          <a:p>
            <a:pPr marL="0" indent="0" eaLnBrk="0" hangingPunct="0">
              <a:spcBef>
                <a:spcPts val="0"/>
              </a:spcBef>
              <a:spcAft>
                <a:spcPts val="1200"/>
              </a:spcAft>
              <a:buNone/>
              <a:defRPr/>
            </a:pPr>
            <a:endParaRPr lang="en-GB" sz="2400" kern="0" dirty="0">
              <a:solidFill>
                <a:srgbClr val="000000"/>
              </a:solidFill>
              <a:latin typeface="Calibri" panose="020F0502020204030204" pitchFamily="34" charset="0"/>
              <a:cs typeface="Arial" pitchFamily="34" charset="0"/>
            </a:endParaRPr>
          </a:p>
          <a:p>
            <a:pPr marL="0" indent="0" eaLnBrk="0" hangingPunct="0"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en-GB" sz="2400" kern="0" dirty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The team must be: </a:t>
            </a:r>
          </a:p>
          <a:p>
            <a:pPr marL="800100" lvl="1" indent="-342900" eaLnBrk="0" hangingPunct="0">
              <a:spcBef>
                <a:spcPts val="0"/>
              </a:spcBef>
              <a:spcAft>
                <a:spcPts val="1200"/>
              </a:spcAft>
              <a:defRPr/>
            </a:pPr>
            <a:r>
              <a:rPr lang="en-GB" kern="0" dirty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international and preferably intercontinental, </a:t>
            </a:r>
          </a:p>
          <a:p>
            <a:pPr marL="800100" lvl="1" indent="-342900" eaLnBrk="0" hangingPunct="0">
              <a:spcBef>
                <a:spcPts val="0"/>
              </a:spcBef>
              <a:spcAft>
                <a:spcPts val="1200"/>
              </a:spcAft>
              <a:defRPr/>
            </a:pPr>
            <a:r>
              <a:rPr lang="en-GB" kern="0" dirty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not have collaborated and published previously in this area of enquiry</a:t>
            </a:r>
          </a:p>
          <a:p>
            <a:pPr marL="0" indent="0" eaLnBrk="0" hangingPunct="0">
              <a:spcBef>
                <a:spcPts val="0"/>
              </a:spcBef>
              <a:spcAft>
                <a:spcPts val="1200"/>
              </a:spcAft>
              <a:buNone/>
              <a:defRPr/>
            </a:pPr>
            <a:endParaRPr lang="en-GB" sz="2400" kern="0" dirty="0">
              <a:solidFill>
                <a:srgbClr val="000000"/>
              </a:solidFill>
              <a:latin typeface="Calibri" panose="020F0502020204030204" pitchFamily="34" charset="0"/>
              <a:cs typeface="Arial" pitchFamily="34" charset="0"/>
            </a:endParaRPr>
          </a:p>
          <a:p>
            <a:pPr marL="0" indent="0" eaLnBrk="0" hangingPunct="0"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en-GB" sz="2400" kern="0" dirty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Preliminary results not required</a:t>
            </a: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endParaRPr lang="en-GB" sz="1800" b="1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12192000" cy="1304693"/>
          </a:xfrm>
          <a:prstGeom prst="rect">
            <a:avLst/>
          </a:prstGeom>
          <a:gradFill rotWithShape="0">
            <a:gsLst>
              <a:gs pos="0">
                <a:srgbClr val="0F0F2E"/>
              </a:gs>
              <a:gs pos="100000">
                <a:srgbClr val="333399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normAutofit fontScale="90000"/>
          </a:bodyPr>
          <a:lstStyle/>
          <a:p>
            <a:pPr algn="ctr"/>
            <a:r>
              <a:rPr lang="en-GB" sz="3200" dirty="0">
                <a:solidFill>
                  <a:srgbClr val="FFFFFF"/>
                </a:solidFill>
                <a:latin typeface="Lucida Sans" panose="020B0602030504020204" pitchFamily="34" charset="0"/>
              </a:rPr>
              <a:t>    </a:t>
            </a:r>
            <a:br>
              <a:rPr lang="en-GB" sz="3200" dirty="0">
                <a:solidFill>
                  <a:srgbClr val="FFFFFF"/>
                </a:solidFill>
                <a:latin typeface="Lucida Sans" panose="020B0602030504020204" pitchFamily="34" charset="0"/>
              </a:rPr>
            </a:br>
            <a:r>
              <a:rPr lang="en-GB" sz="3200" dirty="0">
                <a:solidFill>
                  <a:srgbClr val="FFFFFF"/>
                </a:solidFill>
                <a:latin typeface="Lucida Sans" panose="020B0602030504020204" pitchFamily="34" charset="0"/>
              </a:rPr>
              <a:t/>
            </a:r>
            <a:br>
              <a:rPr lang="en-GB" sz="3200" dirty="0">
                <a:solidFill>
                  <a:srgbClr val="FFFFFF"/>
                </a:solidFill>
                <a:latin typeface="Lucida Sans" panose="020B0602030504020204" pitchFamily="34" charset="0"/>
              </a:rPr>
            </a:br>
            <a:r>
              <a:rPr lang="en-GB" sz="3300" dirty="0">
                <a:solidFill>
                  <a:srgbClr val="FFFFFF"/>
                </a:solidFill>
                <a:latin typeface="Lucida Fax" panose="02060602050505020204" pitchFamily="18" charset="0"/>
              </a:rPr>
              <a:t>Developing an Application</a:t>
            </a:r>
            <a:br>
              <a:rPr lang="en-GB" sz="3300" dirty="0">
                <a:solidFill>
                  <a:srgbClr val="FFFFFF"/>
                </a:solidFill>
                <a:latin typeface="Lucida Fax" panose="02060602050505020204" pitchFamily="18" charset="0"/>
              </a:rPr>
            </a:br>
            <a:r>
              <a:rPr lang="en-GB" sz="3300" dirty="0">
                <a:solidFill>
                  <a:schemeClr val="bg1"/>
                </a:solidFill>
                <a:latin typeface="Lucida Sans" panose="020B0602030504020204" pitchFamily="34" charset="0"/>
              </a:rPr>
              <a:t/>
            </a:r>
            <a:br>
              <a:rPr lang="en-GB" sz="3300" dirty="0">
                <a:solidFill>
                  <a:schemeClr val="bg1"/>
                </a:solidFill>
                <a:latin typeface="Lucida Sans" panose="020B0602030504020204" pitchFamily="34" charset="0"/>
              </a:rPr>
            </a:br>
            <a:endParaRPr lang="en-GB" sz="3300" dirty="0">
              <a:solidFill>
                <a:srgbClr val="FFFFFF"/>
              </a:solidFill>
              <a:latin typeface="Lucida Sans" panose="020B0602030504020204" pitchFamily="34" charset="0"/>
            </a:endParaRPr>
          </a:p>
        </p:txBody>
      </p:sp>
      <p:pic>
        <p:nvPicPr>
          <p:cNvPr id="8" name="Picture 5" descr="C:\HFSP\HFSP-Presentations\Archive\logo-100-blu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502" y="118946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805452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304692"/>
            <a:ext cx="10515600" cy="5553308"/>
          </a:xfrm>
        </p:spPr>
        <p:txBody>
          <a:bodyPr>
            <a:normAutofit/>
          </a:bodyPr>
          <a:lstStyle/>
          <a:p>
            <a:pPr marL="0" indent="0" eaLnBrk="0" hangingPunct="0">
              <a:spcBef>
                <a:spcPts val="0"/>
              </a:spcBef>
              <a:spcAft>
                <a:spcPts val="1200"/>
              </a:spcAft>
              <a:buNone/>
              <a:defRPr/>
            </a:pPr>
            <a:endParaRPr lang="en-GB" sz="2000" kern="0" dirty="0">
              <a:latin typeface="Calibri" panose="020F0502020204030204" pitchFamily="34" charset="0"/>
              <a:cs typeface="Arial" pitchFamily="34" charset="0"/>
            </a:endParaRPr>
          </a:p>
          <a:p>
            <a:pPr marL="0" indent="0" algn="ctr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2400" b="1" kern="0" dirty="0">
                <a:latin typeface="Calibri" panose="020F0502020204030204" pitchFamily="34" charset="0"/>
                <a:cs typeface="Arial" pitchFamily="34" charset="0"/>
              </a:rPr>
              <a:t>Hints on making a strong application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GB" sz="2400" kern="0" dirty="0">
              <a:latin typeface="Calibri" panose="020F0502020204030204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2400" kern="0" dirty="0">
                <a:latin typeface="Calibri" panose="020F0502020204030204" pitchFamily="34" charset="0"/>
                <a:cs typeface="Arial" pitchFamily="34" charset="0"/>
              </a:rPr>
              <a:t>Bring a totally new approach to your research problem</a:t>
            </a:r>
          </a:p>
          <a:p>
            <a:pPr marL="0" indent="0">
              <a:spcBef>
                <a:spcPts val="0"/>
              </a:spcBef>
              <a:buClr>
                <a:srgbClr val="000000"/>
              </a:buClr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2400" kern="0" dirty="0">
                <a:latin typeface="Calibri" panose="020F0502020204030204" pitchFamily="34" charset="0"/>
                <a:cs typeface="Arial" pitchFamily="34" charset="0"/>
              </a:rPr>
              <a:t>Describe how it is frontier-extending  research 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kern="0" dirty="0">
                <a:latin typeface="Calibri" panose="020F0502020204030204" pitchFamily="34" charset="0"/>
                <a:cs typeface="Arial" pitchFamily="34" charset="0"/>
              </a:rPr>
              <a:t>don’t shy away from risk though do argue that</a:t>
            </a:r>
            <a:r>
              <a:rPr lang="en-GB" kern="0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/</a:t>
            </a:r>
            <a:r>
              <a:rPr lang="en-GB" kern="0" dirty="0">
                <a:latin typeface="Calibri" panose="020F0502020204030204" pitchFamily="34" charset="0"/>
                <a:cs typeface="Arial" pitchFamily="34" charset="0"/>
              </a:rPr>
              <a:t>how the ideas</a:t>
            </a:r>
            <a:r>
              <a:rPr lang="en-GB" i="1" kern="0" dirty="0">
                <a:latin typeface="Calibri" panose="020F0502020204030204" pitchFamily="34" charset="0"/>
                <a:cs typeface="Arial" pitchFamily="34" charset="0"/>
              </a:rPr>
              <a:t> can </a:t>
            </a:r>
            <a:r>
              <a:rPr lang="en-GB" kern="0" dirty="0">
                <a:latin typeface="Calibri" panose="020F0502020204030204" pitchFamily="34" charset="0"/>
                <a:cs typeface="Arial" pitchFamily="34" charset="0"/>
              </a:rPr>
              <a:t>work</a:t>
            </a:r>
          </a:p>
          <a:p>
            <a:pPr marL="0" indent="0">
              <a:spcBef>
                <a:spcPts val="0"/>
              </a:spcBef>
              <a:buClr>
                <a:srgbClr val="000000"/>
              </a:buClr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2400" kern="0" dirty="0">
                <a:latin typeface="Calibri" panose="020F0502020204030204" pitchFamily="34" charset="0"/>
                <a:cs typeface="Arial" pitchFamily="34" charset="0"/>
              </a:rPr>
              <a:t>Ensure each investigator is essential </a:t>
            </a:r>
          </a:p>
          <a:p>
            <a:pPr marL="800100" lvl="1" indent="-342900">
              <a:spcBef>
                <a:spcPts val="0"/>
              </a:spcBef>
              <a:buClr>
                <a:srgbClr val="000000"/>
              </a:buClr>
              <a:buFontTx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kern="0" dirty="0">
                <a:latin typeface="Calibri" panose="020F0502020204030204" pitchFamily="34" charset="0"/>
                <a:cs typeface="Arial" pitchFamily="34" charset="0"/>
              </a:rPr>
              <a:t>teams of 2-3 (Young Investigator) and 2 – 4 (Program Grants) are more successful.</a:t>
            </a:r>
          </a:p>
          <a:p>
            <a:pPr marL="0" indent="0">
              <a:spcBef>
                <a:spcPts val="600"/>
              </a:spcBef>
              <a:spcAft>
                <a:spcPts val="1200"/>
              </a:spcAft>
              <a:buClr>
                <a:srgbClr val="000000"/>
              </a:buClr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2400" kern="0" dirty="0">
                <a:latin typeface="Calibri" panose="020F0502020204030204" pitchFamily="34" charset="0"/>
                <a:cs typeface="Arial" pitchFamily="34" charset="0"/>
              </a:rPr>
              <a:t>Show how the interaction between investigators </a:t>
            </a: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endParaRPr lang="en-GB" sz="1800" b="1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12192000" cy="1304693"/>
          </a:xfrm>
          <a:prstGeom prst="rect">
            <a:avLst/>
          </a:prstGeom>
          <a:gradFill rotWithShape="0">
            <a:gsLst>
              <a:gs pos="0">
                <a:srgbClr val="0F0F2E"/>
              </a:gs>
              <a:gs pos="100000">
                <a:srgbClr val="333399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normAutofit fontScale="90000"/>
          </a:bodyPr>
          <a:lstStyle/>
          <a:p>
            <a:pPr algn="ctr"/>
            <a:r>
              <a:rPr lang="en-GB" sz="3200" dirty="0">
                <a:solidFill>
                  <a:srgbClr val="FFFFFF"/>
                </a:solidFill>
                <a:latin typeface="Lucida Sans" panose="020B0602030504020204" pitchFamily="34" charset="0"/>
              </a:rPr>
              <a:t>    </a:t>
            </a:r>
            <a:br>
              <a:rPr lang="en-GB" sz="3200" dirty="0">
                <a:solidFill>
                  <a:srgbClr val="FFFFFF"/>
                </a:solidFill>
                <a:latin typeface="Lucida Sans" panose="020B0602030504020204" pitchFamily="34" charset="0"/>
              </a:rPr>
            </a:br>
            <a:r>
              <a:rPr lang="en-GB" sz="3200" dirty="0">
                <a:solidFill>
                  <a:srgbClr val="FFFFFF"/>
                </a:solidFill>
                <a:latin typeface="Lucida Sans" panose="020B0602030504020204" pitchFamily="34" charset="0"/>
              </a:rPr>
              <a:t/>
            </a:r>
            <a:br>
              <a:rPr lang="en-GB" sz="3200" dirty="0">
                <a:solidFill>
                  <a:srgbClr val="FFFFFF"/>
                </a:solidFill>
                <a:latin typeface="Lucida Sans" panose="020B0602030504020204" pitchFamily="34" charset="0"/>
              </a:rPr>
            </a:br>
            <a:r>
              <a:rPr lang="en-GB" sz="3200" dirty="0">
                <a:solidFill>
                  <a:srgbClr val="FFFFFF"/>
                </a:solidFill>
                <a:latin typeface="Lucida Sans" panose="020B0602030504020204" pitchFamily="34" charset="0"/>
              </a:rPr>
              <a:t/>
            </a:r>
            <a:br>
              <a:rPr lang="en-GB" sz="3200" dirty="0">
                <a:solidFill>
                  <a:srgbClr val="FFFFFF"/>
                </a:solidFill>
                <a:latin typeface="Lucida Sans" panose="020B0602030504020204" pitchFamily="34" charset="0"/>
              </a:rPr>
            </a:br>
            <a:r>
              <a:rPr lang="en-GB" sz="3300" dirty="0">
                <a:solidFill>
                  <a:schemeClr val="bg1"/>
                </a:solidFill>
                <a:latin typeface="Lucida Fax" panose="02060602050505020204" pitchFamily="18" charset="0"/>
              </a:rPr>
              <a:t>Developing an Application </a:t>
            </a:r>
            <a:r>
              <a:rPr lang="en-GB" sz="3300" b="1" dirty="0">
                <a:solidFill>
                  <a:schemeClr val="bg1"/>
                </a:solidFill>
                <a:latin typeface="Lucida Fax" panose="02060602050505020204" pitchFamily="18" charset="0"/>
              </a:rPr>
              <a:t/>
            </a:r>
            <a:br>
              <a:rPr lang="en-GB" sz="3300" b="1" dirty="0">
                <a:solidFill>
                  <a:schemeClr val="bg1"/>
                </a:solidFill>
                <a:latin typeface="Lucida Fax" panose="02060602050505020204" pitchFamily="18" charset="0"/>
              </a:rPr>
            </a:br>
            <a:r>
              <a:rPr lang="en-GB" sz="3300" dirty="0">
                <a:solidFill>
                  <a:srgbClr val="FFFFFF"/>
                </a:solidFill>
                <a:latin typeface="Lucida Sans" panose="020B0602030504020204" pitchFamily="34" charset="0"/>
              </a:rPr>
              <a:t/>
            </a:r>
            <a:br>
              <a:rPr lang="en-GB" sz="3300" dirty="0">
                <a:solidFill>
                  <a:srgbClr val="FFFFFF"/>
                </a:solidFill>
                <a:latin typeface="Lucida Sans" panose="020B0602030504020204" pitchFamily="34" charset="0"/>
              </a:rPr>
            </a:br>
            <a:r>
              <a:rPr lang="en-GB" sz="3200" dirty="0">
                <a:solidFill>
                  <a:schemeClr val="bg1"/>
                </a:solidFill>
                <a:latin typeface="Lucida Sans" panose="020B0602030504020204" pitchFamily="34" charset="0"/>
              </a:rPr>
              <a:t/>
            </a:r>
            <a:br>
              <a:rPr lang="en-GB" sz="3200" dirty="0">
                <a:solidFill>
                  <a:schemeClr val="bg1"/>
                </a:solidFill>
                <a:latin typeface="Lucida Sans" panose="020B0602030504020204" pitchFamily="34" charset="0"/>
              </a:rPr>
            </a:br>
            <a:endParaRPr lang="en-GB" sz="3200" dirty="0">
              <a:solidFill>
                <a:srgbClr val="FFFFFF"/>
              </a:solidFill>
              <a:latin typeface="Lucida Sans" panose="020B0602030504020204" pitchFamily="34" charset="0"/>
            </a:endParaRPr>
          </a:p>
        </p:txBody>
      </p:sp>
      <p:pic>
        <p:nvPicPr>
          <p:cNvPr id="8" name="Picture 5" descr="C:\HFSP\HFSP-Presentations\Archive\logo-100-blu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502" y="118946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140231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304692"/>
            <a:ext cx="10515600" cy="5553308"/>
          </a:xfrm>
        </p:spPr>
        <p:txBody>
          <a:bodyPr>
            <a:normAutofit/>
          </a:bodyPr>
          <a:lstStyle/>
          <a:p>
            <a:pPr marL="342900" indent="-342900">
              <a:spcBef>
                <a:spcPct val="20000"/>
              </a:spcBef>
            </a:pPr>
            <a:endParaRPr lang="de-DE" sz="2000" b="1" dirty="0">
              <a:latin typeface="Calibri" panose="020F0502020204030204" pitchFamily="34" charset="0"/>
              <a:cs typeface="Arial" pitchFamily="34" charset="0"/>
            </a:endParaRPr>
          </a:p>
          <a:p>
            <a:pPr marL="342900" indent="-342900" eaLnBrk="0" hangingPunct="0">
              <a:spcBef>
                <a:spcPts val="0"/>
              </a:spcBef>
              <a:spcAft>
                <a:spcPts val="1200"/>
              </a:spcAft>
              <a:defRPr/>
            </a:pPr>
            <a:endParaRPr lang="en-GB" sz="2000" kern="0" dirty="0">
              <a:latin typeface="Calibri" panose="020F0502020204030204" pitchFamily="34" charset="0"/>
              <a:cs typeface="Arial" pitchFamily="34" charset="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2400" b="1" kern="0" dirty="0">
                <a:latin typeface="Calibri" panose="020F0502020204030204" pitchFamily="34" charset="0"/>
                <a:cs typeface="Arial" pitchFamily="34" charset="0"/>
              </a:rPr>
              <a:t>Avoid: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FontTx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2400" kern="0" dirty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routine research, “the next logical step”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FontTx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2400" kern="0" dirty="0">
                <a:latin typeface="Calibri" panose="020F0502020204030204" pitchFamily="34" charset="0"/>
                <a:cs typeface="Arial" pitchFamily="34" charset="0"/>
              </a:rPr>
              <a:t>applications that can be funded by your national research funding body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FontTx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2400" kern="0" dirty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teams composed of existing collaborators</a:t>
            </a:r>
          </a:p>
          <a:p>
            <a:pPr marL="342900" lvl="0" indent="-342900" eaLnBrk="0" hangingPunct="0">
              <a:spcBef>
                <a:spcPct val="20000"/>
              </a:spcBef>
              <a:spcAft>
                <a:spcPts val="600"/>
              </a:spcAft>
              <a:defRPr/>
            </a:pPr>
            <a:r>
              <a:rPr lang="en-GB" sz="2400" kern="0" dirty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collaborations within a single country</a:t>
            </a: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endParaRPr lang="en-GB" sz="1800" b="1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12192000" cy="1304693"/>
          </a:xfrm>
          <a:prstGeom prst="rect">
            <a:avLst/>
          </a:prstGeom>
          <a:gradFill rotWithShape="0">
            <a:gsLst>
              <a:gs pos="0">
                <a:srgbClr val="0F0F2E"/>
              </a:gs>
              <a:gs pos="100000">
                <a:srgbClr val="333399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normAutofit fontScale="90000"/>
          </a:bodyPr>
          <a:lstStyle/>
          <a:p>
            <a:pPr algn="ctr"/>
            <a:r>
              <a:rPr lang="en-GB" sz="3200" dirty="0">
                <a:solidFill>
                  <a:srgbClr val="FFFFFF"/>
                </a:solidFill>
                <a:latin typeface="Lucida Sans" panose="020B0602030504020204" pitchFamily="34" charset="0"/>
              </a:rPr>
              <a:t>    </a:t>
            </a:r>
            <a:br>
              <a:rPr lang="en-GB" sz="3200" dirty="0">
                <a:solidFill>
                  <a:srgbClr val="FFFFFF"/>
                </a:solidFill>
                <a:latin typeface="Lucida Sans" panose="020B0602030504020204" pitchFamily="34" charset="0"/>
              </a:rPr>
            </a:br>
            <a:r>
              <a:rPr lang="en-GB" sz="3200" dirty="0">
                <a:solidFill>
                  <a:srgbClr val="FFFFFF"/>
                </a:solidFill>
                <a:latin typeface="Lucida Sans" panose="020B0602030504020204" pitchFamily="34" charset="0"/>
              </a:rPr>
              <a:t/>
            </a:r>
            <a:br>
              <a:rPr lang="en-GB" sz="3200" dirty="0">
                <a:solidFill>
                  <a:srgbClr val="FFFFFF"/>
                </a:solidFill>
                <a:latin typeface="Lucida Sans" panose="020B0602030504020204" pitchFamily="34" charset="0"/>
              </a:rPr>
            </a:br>
            <a:r>
              <a:rPr lang="en-GB" sz="3200" dirty="0">
                <a:solidFill>
                  <a:srgbClr val="FFFFFF"/>
                </a:solidFill>
                <a:latin typeface="Lucida Sans" panose="020B0602030504020204" pitchFamily="34" charset="0"/>
              </a:rPr>
              <a:t/>
            </a:r>
            <a:br>
              <a:rPr lang="en-GB" sz="3200" dirty="0">
                <a:solidFill>
                  <a:srgbClr val="FFFFFF"/>
                </a:solidFill>
                <a:latin typeface="Lucida Sans" panose="020B0602030504020204" pitchFamily="34" charset="0"/>
              </a:rPr>
            </a:br>
            <a:r>
              <a:rPr lang="en-GB" sz="3300" dirty="0">
                <a:solidFill>
                  <a:schemeClr val="bg1"/>
                </a:solidFill>
                <a:latin typeface="Lucida Fax" panose="02060602050505020204" pitchFamily="18" charset="0"/>
              </a:rPr>
              <a:t>Developing an Application</a:t>
            </a:r>
            <a:r>
              <a:rPr lang="en-GB" sz="3300" b="1" dirty="0">
                <a:solidFill>
                  <a:schemeClr val="bg1"/>
                </a:solidFill>
                <a:latin typeface="Lucida Fax" panose="02060602050505020204" pitchFamily="18" charset="0"/>
              </a:rPr>
              <a:t/>
            </a:r>
            <a:br>
              <a:rPr lang="en-GB" sz="3300" b="1" dirty="0">
                <a:solidFill>
                  <a:schemeClr val="bg1"/>
                </a:solidFill>
                <a:latin typeface="Lucida Fax" panose="02060602050505020204" pitchFamily="18" charset="0"/>
              </a:rPr>
            </a:br>
            <a:r>
              <a:rPr lang="en-GB" sz="3300" dirty="0">
                <a:solidFill>
                  <a:srgbClr val="FFFFFF"/>
                </a:solidFill>
                <a:latin typeface="Lucida Fax" panose="02060602050505020204" pitchFamily="18" charset="0"/>
              </a:rPr>
              <a:t/>
            </a:r>
            <a:br>
              <a:rPr lang="en-GB" sz="3300" dirty="0">
                <a:solidFill>
                  <a:srgbClr val="FFFFFF"/>
                </a:solidFill>
                <a:latin typeface="Lucida Fax" panose="02060602050505020204" pitchFamily="18" charset="0"/>
              </a:rPr>
            </a:br>
            <a:r>
              <a:rPr lang="en-GB" sz="3200" dirty="0">
                <a:solidFill>
                  <a:schemeClr val="bg1"/>
                </a:solidFill>
                <a:latin typeface="Lucida Sans" panose="020B0602030504020204" pitchFamily="34" charset="0"/>
              </a:rPr>
              <a:t/>
            </a:r>
            <a:br>
              <a:rPr lang="en-GB" sz="3200" dirty="0">
                <a:solidFill>
                  <a:schemeClr val="bg1"/>
                </a:solidFill>
                <a:latin typeface="Lucida Sans" panose="020B0602030504020204" pitchFamily="34" charset="0"/>
              </a:rPr>
            </a:br>
            <a:endParaRPr lang="en-GB" sz="3200" dirty="0">
              <a:solidFill>
                <a:srgbClr val="FFFFFF"/>
              </a:solidFill>
              <a:latin typeface="Lucida Sans" panose="020B0602030504020204" pitchFamily="34" charset="0"/>
            </a:endParaRPr>
          </a:p>
        </p:txBody>
      </p:sp>
      <p:pic>
        <p:nvPicPr>
          <p:cNvPr id="8" name="Picture 5" descr="C:\HFSP\HFSP-Presentations\Archive\logo-100-blu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502" y="118946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361283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304692"/>
            <a:ext cx="10515600" cy="5553308"/>
          </a:xfrm>
        </p:spPr>
        <p:txBody>
          <a:bodyPr>
            <a:normAutofit/>
          </a:bodyPr>
          <a:lstStyle/>
          <a:p>
            <a:pPr marL="342900" indent="-342900">
              <a:spcBef>
                <a:spcPct val="20000"/>
              </a:spcBef>
            </a:pPr>
            <a:endParaRPr lang="de-DE" sz="2000" b="1" dirty="0">
              <a:latin typeface="Calibri" panose="020F0502020204030204" pitchFamily="34" charset="0"/>
              <a:cs typeface="Arial" pitchFamily="34" charset="0"/>
            </a:endParaRPr>
          </a:p>
          <a:p>
            <a:pPr marL="342900" indent="-342900" eaLnBrk="0" hangingPunct="0">
              <a:spcBef>
                <a:spcPts val="0"/>
              </a:spcBef>
              <a:spcAft>
                <a:spcPts val="1200"/>
              </a:spcAft>
              <a:defRPr/>
            </a:pPr>
            <a:endParaRPr lang="en-GB" sz="2000" kern="0" dirty="0">
              <a:latin typeface="Calibri" panose="020F0502020204030204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de-DE" sz="3200" b="1" dirty="0">
              <a:solidFill>
                <a:srgbClr val="000000"/>
              </a:solidFill>
              <a:latin typeface="Lucida Sans" panose="020B0602030504020204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de-DE" sz="3200" b="1" dirty="0">
              <a:solidFill>
                <a:srgbClr val="000000"/>
              </a:solidFill>
              <a:latin typeface="Lucida Sans" panose="020B0602030504020204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de-DE" sz="4000" b="1" dirty="0">
                <a:solidFill>
                  <a:srgbClr val="000000"/>
                </a:solidFill>
                <a:latin typeface="Lucida Fax" panose="02060602050505020204" pitchFamily="18" charset="0"/>
                <a:cs typeface="Lucida Fax"/>
              </a:rPr>
              <a:t>Postdoctoral Fellowships</a:t>
            </a:r>
          </a:p>
          <a:p>
            <a:pPr marL="0" indent="0" algn="ctr">
              <a:buNone/>
            </a:pPr>
            <a:endParaRPr lang="en-GB" b="1" dirty="0">
              <a:latin typeface="Lucida Fax" panose="02060602050505020204" pitchFamily="18" charset="0"/>
            </a:endParaRPr>
          </a:p>
          <a:p>
            <a:pPr marL="0" indent="0" algn="ctr">
              <a:buNone/>
            </a:pPr>
            <a:r>
              <a:rPr lang="en-GB" b="1" dirty="0">
                <a:latin typeface="Lucida Fax" panose="02060602050505020204" pitchFamily="18" charset="0"/>
              </a:rPr>
              <a:t>Summary</a:t>
            </a:r>
          </a:p>
          <a:p>
            <a:pPr marL="0" indent="0" algn="ctr">
              <a:buNone/>
            </a:pPr>
            <a:endParaRPr lang="en-GB" b="1" dirty="0">
              <a:latin typeface="Lucida Fax" panose="02060602050505020204" pitchFamily="18" charset="0"/>
            </a:endParaRPr>
          </a:p>
          <a:p>
            <a:pPr marL="0" indent="0" algn="ctr">
              <a:buNone/>
            </a:pPr>
            <a:r>
              <a:rPr lang="en-GB" sz="2400" dirty="0">
                <a:latin typeface="Lucida Fax" panose="02060602050505020204" pitchFamily="18" charset="0"/>
              </a:rPr>
              <a:t>(check details at www.hfsp.org)</a:t>
            </a:r>
            <a:endParaRPr lang="en-GB" dirty="0">
              <a:latin typeface="Lucida Fax" panose="02060602050505020204" pitchFamily="18" charset="0"/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12192000" cy="1304693"/>
          </a:xfrm>
          <a:prstGeom prst="rect">
            <a:avLst/>
          </a:prstGeom>
          <a:gradFill rotWithShape="0">
            <a:gsLst>
              <a:gs pos="0">
                <a:srgbClr val="0F0F2E"/>
              </a:gs>
              <a:gs pos="100000">
                <a:srgbClr val="333399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normAutofit fontScale="90000"/>
          </a:bodyPr>
          <a:lstStyle/>
          <a:p>
            <a:pPr algn="ctr"/>
            <a:r>
              <a:rPr lang="en-GB" sz="3200" dirty="0">
                <a:solidFill>
                  <a:srgbClr val="FFFFFF"/>
                </a:solidFill>
                <a:latin typeface="Lucida Sans" panose="020B0602030504020204" pitchFamily="34" charset="0"/>
              </a:rPr>
              <a:t>    </a:t>
            </a:r>
            <a:br>
              <a:rPr lang="en-GB" sz="3200" dirty="0">
                <a:solidFill>
                  <a:srgbClr val="FFFFFF"/>
                </a:solidFill>
                <a:latin typeface="Lucida Sans" panose="020B0602030504020204" pitchFamily="34" charset="0"/>
              </a:rPr>
            </a:br>
            <a:r>
              <a:rPr lang="en-GB" sz="3200" dirty="0">
                <a:solidFill>
                  <a:srgbClr val="FFFFFF"/>
                </a:solidFill>
                <a:latin typeface="Lucida Sans" panose="020B0602030504020204" pitchFamily="34" charset="0"/>
              </a:rPr>
              <a:t/>
            </a:r>
            <a:br>
              <a:rPr lang="en-GB" sz="3200" dirty="0">
                <a:solidFill>
                  <a:srgbClr val="FFFFFF"/>
                </a:solidFill>
                <a:latin typeface="Lucida Sans" panose="020B0602030504020204" pitchFamily="34" charset="0"/>
              </a:rPr>
            </a:br>
            <a:r>
              <a:rPr lang="en-GB" sz="3200" dirty="0">
                <a:solidFill>
                  <a:srgbClr val="FFFFFF"/>
                </a:solidFill>
                <a:latin typeface="Lucida Sans" panose="020B0602030504020204" pitchFamily="34" charset="0"/>
              </a:rPr>
              <a:t/>
            </a:r>
            <a:br>
              <a:rPr lang="en-GB" sz="3200" dirty="0">
                <a:solidFill>
                  <a:srgbClr val="FFFFFF"/>
                </a:solidFill>
                <a:latin typeface="Lucida Sans" panose="020B0602030504020204" pitchFamily="34" charset="0"/>
              </a:rPr>
            </a:br>
            <a:r>
              <a:rPr lang="en-GB" sz="3200" dirty="0">
                <a:solidFill>
                  <a:schemeClr val="bg1"/>
                </a:solidFill>
                <a:latin typeface="Lucida Sans" panose="020B0602030504020204" pitchFamily="34" charset="0"/>
              </a:rPr>
              <a:t/>
            </a:r>
            <a:br>
              <a:rPr lang="en-GB" sz="3200" dirty="0">
                <a:solidFill>
                  <a:schemeClr val="bg1"/>
                </a:solidFill>
                <a:latin typeface="Lucida Sans" panose="020B0602030504020204" pitchFamily="34" charset="0"/>
              </a:rPr>
            </a:br>
            <a:endParaRPr lang="en-GB" sz="3200" dirty="0">
              <a:solidFill>
                <a:srgbClr val="FFFFFF"/>
              </a:solidFill>
              <a:latin typeface="Lucida Sans" panose="020B0602030504020204" pitchFamily="34" charset="0"/>
            </a:endParaRPr>
          </a:p>
        </p:txBody>
      </p:sp>
      <p:pic>
        <p:nvPicPr>
          <p:cNvPr id="8" name="Picture 5" descr="C:\HFSP\HFSP-Presentations\Archive\logo-100-blu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502" y="118946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891543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12192000" cy="1371600"/>
          </a:xfrm>
          <a:prstGeom prst="rect">
            <a:avLst/>
          </a:prstGeom>
          <a:gradFill rotWithShape="0">
            <a:gsLst>
              <a:gs pos="0">
                <a:srgbClr val="0F0F2E"/>
              </a:gs>
              <a:gs pos="100000">
                <a:srgbClr val="333399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3200" dirty="0">
                <a:solidFill>
                  <a:srgbClr val="FFFFFF"/>
                </a:solidFill>
              </a:rPr>
              <a:t>		</a:t>
            </a:r>
            <a:endParaRPr lang="en-GB" sz="2800" b="1" dirty="0">
              <a:solidFill>
                <a:srgbClr val="FFFFFF"/>
              </a:solidFill>
            </a:endParaRPr>
          </a:p>
        </p:txBody>
      </p:sp>
      <p:pic>
        <p:nvPicPr>
          <p:cNvPr id="8195" name="Picture 3" descr="C:\HFSP\HFSP-Presentations\Archive\logo-100-blu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9673" y="1524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2412946" y="500070"/>
            <a:ext cx="8176992" cy="871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r>
              <a:rPr lang="de-DE" sz="3000" dirty="0">
                <a:solidFill>
                  <a:schemeClr val="bg1"/>
                </a:solidFill>
                <a:latin typeface="Lucida Fax" panose="02060602050505020204" pitchFamily="18" charset="0"/>
                <a:cs typeface="Arial" pitchFamily="34" charset="0"/>
              </a:rPr>
              <a:t>Postdoctoral Fellowshps</a:t>
            </a: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2284413" y="4714860"/>
            <a:ext cx="8089024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de-DE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90776" y="1754864"/>
            <a:ext cx="883965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dirty="0"/>
              <a:t>For top postdoctoral researchers proposing innovative, ground-breaking projects</a:t>
            </a:r>
          </a:p>
          <a:p>
            <a:endParaRPr lang="en-AU" sz="2400" b="1" dirty="0"/>
          </a:p>
          <a:p>
            <a:r>
              <a:rPr lang="en-AU" sz="2400" b="1" dirty="0"/>
              <a:t>Long-Term Fellowships </a:t>
            </a:r>
          </a:p>
          <a:p>
            <a:pPr lvl="2"/>
            <a:r>
              <a:rPr lang="en-AU" sz="2400" dirty="0"/>
              <a:t>applicants with a biology Ph.D. to embark on a new project in a different field </a:t>
            </a:r>
          </a:p>
          <a:p>
            <a:endParaRPr lang="en-AU" sz="2400" dirty="0"/>
          </a:p>
          <a:p>
            <a:r>
              <a:rPr lang="en-AU" sz="2400" b="1" dirty="0"/>
              <a:t>Cross-Disciplinary Fellowships </a:t>
            </a:r>
          </a:p>
          <a:p>
            <a:pPr lvl="2"/>
            <a:r>
              <a:rPr lang="en-AU" sz="2400" dirty="0"/>
              <a:t>Ph.D. from outside the life sciences e.g. physics, chemistry, mathematics, engineering or computer sciences</a:t>
            </a:r>
            <a:endParaRPr lang="en-AU" sz="2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25444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304692"/>
            <a:ext cx="10515600" cy="5553308"/>
          </a:xfrm>
        </p:spPr>
        <p:txBody>
          <a:bodyPr>
            <a:normAutofit/>
          </a:bodyPr>
          <a:lstStyle/>
          <a:p>
            <a:pPr marL="342900" indent="-342900">
              <a:spcBef>
                <a:spcPct val="20000"/>
              </a:spcBef>
            </a:pPr>
            <a:endParaRPr lang="de-DE" sz="2000" b="1" dirty="0">
              <a:latin typeface="Calibri" panose="020F0502020204030204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</a:pPr>
            <a:endParaRPr lang="de-DE" sz="2250" b="1" dirty="0">
              <a:solidFill>
                <a:srgbClr val="000000"/>
              </a:solidFill>
              <a:latin typeface="Calibri" panose="020F0502020204030204" pitchFamily="34" charset="0"/>
              <a:cs typeface="Arial" pitchFamily="34" charset="0"/>
            </a:endParaRPr>
          </a:p>
          <a:p>
            <a:pPr marL="457200" lvl="1" indent="0">
              <a:spcBef>
                <a:spcPct val="20000"/>
              </a:spcBef>
              <a:buNone/>
            </a:pPr>
            <a:r>
              <a:rPr lang="de-DE" b="1" dirty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General eligibility criteria</a:t>
            </a:r>
          </a:p>
          <a:p>
            <a:pPr marL="342900" indent="-342900">
              <a:spcBef>
                <a:spcPct val="20000"/>
              </a:spcBef>
            </a:pPr>
            <a:endParaRPr lang="de-DE" sz="2250" b="1" dirty="0">
              <a:solidFill>
                <a:srgbClr val="000000"/>
              </a:solidFill>
              <a:latin typeface="Calibri" panose="020F0502020204030204" pitchFamily="34" charset="0"/>
              <a:cs typeface="Arial" pitchFamily="34" charset="0"/>
            </a:endParaRPr>
          </a:p>
          <a:p>
            <a:pPr marL="800100" lvl="1" indent="-342900">
              <a:spcBef>
                <a:spcPts val="0"/>
              </a:spcBef>
              <a:buFontTx/>
              <a:buChar char="•"/>
            </a:pPr>
            <a:r>
              <a:rPr lang="de-DE" sz="2250" dirty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Work in a new country</a:t>
            </a:r>
          </a:p>
          <a:p>
            <a:pPr lvl="2">
              <a:spcBef>
                <a:spcPts val="0"/>
              </a:spcBef>
            </a:pPr>
            <a:r>
              <a:rPr lang="de-DE" sz="2250" dirty="0">
                <a:latin typeface="Calibri" panose="020F0502020204030204" pitchFamily="34" charset="0"/>
                <a:cs typeface="Arial" pitchFamily="34" charset="0"/>
              </a:rPr>
              <a:t>Citizen of a </a:t>
            </a:r>
            <a:r>
              <a:rPr lang="de-DE" sz="2250" dirty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HFSPO Member?    Choose anywhere</a:t>
            </a:r>
          </a:p>
          <a:p>
            <a:pPr lvl="2">
              <a:spcBef>
                <a:spcPts val="0"/>
              </a:spcBef>
            </a:pPr>
            <a:r>
              <a:rPr lang="de-DE" sz="2250" dirty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Not from a Member country?   Choose a lab in a M</a:t>
            </a:r>
            <a:r>
              <a:rPr lang="de-DE" sz="2250" dirty="0">
                <a:latin typeface="Calibri" panose="020F0502020204030204" pitchFamily="34" charset="0"/>
                <a:cs typeface="Arial" pitchFamily="34" charset="0"/>
              </a:rPr>
              <a:t>em</a:t>
            </a:r>
            <a:r>
              <a:rPr lang="de-DE" sz="2250" dirty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ber country. 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</a:pPr>
            <a:endParaRPr lang="de-DE" sz="2250" dirty="0">
              <a:solidFill>
                <a:srgbClr val="000000"/>
              </a:solidFill>
              <a:latin typeface="Calibri" panose="020F0502020204030204" pitchFamily="34" charset="0"/>
              <a:cs typeface="Arial" pitchFamily="34" charset="0"/>
            </a:endParaRPr>
          </a:p>
          <a:p>
            <a:pPr marL="800100" lvl="1" indent="-342900">
              <a:spcBef>
                <a:spcPct val="20000"/>
              </a:spcBef>
              <a:buFontTx/>
              <a:buChar char="•"/>
            </a:pPr>
            <a:r>
              <a:rPr lang="de-DE" sz="2250" dirty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Apply within 3 years of  Ph.D.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</a:pPr>
            <a:endParaRPr lang="en-AU" sz="2250" dirty="0">
              <a:solidFill>
                <a:srgbClr val="000000"/>
              </a:solidFill>
              <a:latin typeface="Calibri" panose="020F0502020204030204" pitchFamily="34" charset="0"/>
              <a:cs typeface="Arial" pitchFamily="34" charset="0"/>
            </a:endParaRPr>
          </a:p>
          <a:p>
            <a:pPr marL="800100" lvl="1" indent="-342900">
              <a:spcBef>
                <a:spcPct val="20000"/>
              </a:spcBef>
              <a:buFontTx/>
              <a:buChar char="•"/>
            </a:pPr>
            <a:r>
              <a:rPr lang="en-AU" sz="2250" dirty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Must have one first-authorship paper</a:t>
            </a:r>
            <a:endParaRPr lang="de-DE" sz="2250" strike="sngStrike" dirty="0">
              <a:solidFill>
                <a:schemeClr val="accent6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Arial" pitchFamily="34" charset="0"/>
            </a:endParaRPr>
          </a:p>
          <a:p>
            <a:pPr marL="342900" indent="-342900" eaLnBrk="0" hangingPunct="0">
              <a:spcBef>
                <a:spcPts val="0"/>
              </a:spcBef>
              <a:spcAft>
                <a:spcPts val="1200"/>
              </a:spcAft>
              <a:defRPr/>
            </a:pPr>
            <a:endParaRPr lang="en-GB" sz="2000" kern="0" dirty="0">
              <a:latin typeface="Calibri" panose="020F0502020204030204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en-GB" sz="1800" dirty="0">
                <a:solidFill>
                  <a:srgbClr val="FFFFFF"/>
                </a:solidFill>
                <a:latin typeface="Lucida Sans" panose="020B0602030504020204" pitchFamily="34" charset="0"/>
              </a:rPr>
              <a:t>HFSP Fellowships</a:t>
            </a:r>
            <a:endParaRPr lang="en-GB" sz="1800" b="1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12192000" cy="1304693"/>
          </a:xfrm>
          <a:prstGeom prst="rect">
            <a:avLst/>
          </a:prstGeom>
          <a:gradFill rotWithShape="0">
            <a:gsLst>
              <a:gs pos="0">
                <a:srgbClr val="0F0F2E"/>
              </a:gs>
              <a:gs pos="100000">
                <a:srgbClr val="333399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normAutofit fontScale="90000"/>
          </a:bodyPr>
          <a:lstStyle/>
          <a:p>
            <a:pPr algn="ctr"/>
            <a:r>
              <a:rPr lang="en-GB" sz="3200" dirty="0">
                <a:solidFill>
                  <a:srgbClr val="FFFFFF"/>
                </a:solidFill>
                <a:latin typeface="Lucida Sans" panose="020B0602030504020204" pitchFamily="34" charset="0"/>
              </a:rPr>
              <a:t>    </a:t>
            </a:r>
            <a:br>
              <a:rPr lang="en-GB" sz="3200" dirty="0">
                <a:solidFill>
                  <a:srgbClr val="FFFFFF"/>
                </a:solidFill>
                <a:latin typeface="Lucida Sans" panose="020B0602030504020204" pitchFamily="34" charset="0"/>
              </a:rPr>
            </a:br>
            <a:r>
              <a:rPr lang="en-GB" sz="3200" dirty="0">
                <a:solidFill>
                  <a:srgbClr val="FFFFFF"/>
                </a:solidFill>
                <a:latin typeface="Lucida Sans" panose="020B0602030504020204" pitchFamily="34" charset="0"/>
              </a:rPr>
              <a:t/>
            </a:r>
            <a:br>
              <a:rPr lang="en-GB" sz="3200" dirty="0">
                <a:solidFill>
                  <a:srgbClr val="FFFFFF"/>
                </a:solidFill>
                <a:latin typeface="Lucida Sans" panose="020B0602030504020204" pitchFamily="34" charset="0"/>
              </a:rPr>
            </a:br>
            <a:r>
              <a:rPr lang="en-GB" sz="3200" dirty="0">
                <a:solidFill>
                  <a:srgbClr val="FFFFFF"/>
                </a:solidFill>
                <a:latin typeface="Lucida Sans" panose="020B0602030504020204" pitchFamily="34" charset="0"/>
              </a:rPr>
              <a:t/>
            </a:r>
            <a:br>
              <a:rPr lang="en-GB" sz="3200" dirty="0">
                <a:solidFill>
                  <a:srgbClr val="FFFFFF"/>
                </a:solidFill>
                <a:latin typeface="Lucida Sans" panose="020B0602030504020204" pitchFamily="34" charset="0"/>
              </a:rPr>
            </a:br>
            <a:r>
              <a:rPr lang="en-GB" sz="3300" dirty="0">
                <a:solidFill>
                  <a:srgbClr val="FFFFFF"/>
                </a:solidFill>
                <a:latin typeface="Lucida Fax" panose="02060602050505020204" pitchFamily="18" charset="0"/>
              </a:rPr>
              <a:t>HFSP Postdoctoral Fellowships</a:t>
            </a:r>
            <a:r>
              <a:rPr lang="en-GB" sz="2800" b="1" dirty="0">
                <a:solidFill>
                  <a:schemeClr val="bg1"/>
                </a:solidFill>
                <a:latin typeface="Lucida Sans" panose="020B0602030504020204" pitchFamily="34" charset="0"/>
              </a:rPr>
              <a:t/>
            </a:r>
            <a:br>
              <a:rPr lang="en-GB" sz="2800" b="1" dirty="0">
                <a:solidFill>
                  <a:schemeClr val="bg1"/>
                </a:solidFill>
                <a:latin typeface="Lucida Sans" panose="020B0602030504020204" pitchFamily="34" charset="0"/>
              </a:rPr>
            </a:br>
            <a:r>
              <a:rPr lang="en-GB" sz="3200" dirty="0">
                <a:solidFill>
                  <a:srgbClr val="FFFFFF"/>
                </a:solidFill>
                <a:latin typeface="Lucida Sans" panose="020B0602030504020204" pitchFamily="34" charset="0"/>
              </a:rPr>
              <a:t/>
            </a:r>
            <a:br>
              <a:rPr lang="en-GB" sz="3200" dirty="0">
                <a:solidFill>
                  <a:srgbClr val="FFFFFF"/>
                </a:solidFill>
                <a:latin typeface="Lucida Sans" panose="020B0602030504020204" pitchFamily="34" charset="0"/>
              </a:rPr>
            </a:br>
            <a:r>
              <a:rPr lang="en-GB" sz="3200" dirty="0">
                <a:solidFill>
                  <a:schemeClr val="bg1"/>
                </a:solidFill>
                <a:latin typeface="Lucida Sans" panose="020B0602030504020204" pitchFamily="34" charset="0"/>
              </a:rPr>
              <a:t/>
            </a:r>
            <a:br>
              <a:rPr lang="en-GB" sz="3200" dirty="0">
                <a:solidFill>
                  <a:schemeClr val="bg1"/>
                </a:solidFill>
                <a:latin typeface="Lucida Sans" panose="020B0602030504020204" pitchFamily="34" charset="0"/>
              </a:rPr>
            </a:br>
            <a:endParaRPr lang="en-GB" sz="3200" dirty="0">
              <a:solidFill>
                <a:srgbClr val="FFFFFF"/>
              </a:solidFill>
              <a:latin typeface="Lucida Sans" panose="020B0602030504020204" pitchFamily="34" charset="0"/>
            </a:endParaRPr>
          </a:p>
        </p:txBody>
      </p:sp>
      <p:pic>
        <p:nvPicPr>
          <p:cNvPr id="8" name="Picture 5" descr="C:\HFSP\HFSP-Presentations\Archive\logo-100-blu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502" y="118946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928437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469772" y="1304692"/>
            <a:ext cx="9884028" cy="5553308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spcBef>
                <a:spcPct val="20000"/>
              </a:spcBef>
            </a:pPr>
            <a:endParaRPr lang="de-DE" sz="2000" b="1" dirty="0">
              <a:latin typeface="Calibri" panose="020F0502020204030204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en-GB" sz="1800" dirty="0">
                <a:solidFill>
                  <a:srgbClr val="FFFFFF"/>
                </a:solidFill>
                <a:latin typeface="Lucida Sans" panose="020B0602030504020204" pitchFamily="34" charset="0"/>
              </a:rPr>
              <a:t>HFSP Fellowships</a:t>
            </a:r>
            <a:endParaRPr lang="en-GB" sz="1800" b="1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de-DE" sz="2600" dirty="0">
                <a:latin typeface="Calibri" panose="020F0502020204030204" pitchFamily="34" charset="0"/>
                <a:cs typeface="Arial" pitchFamily="34" charset="0"/>
              </a:rPr>
              <a:t>3 years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de-DE" sz="2600" dirty="0">
                <a:latin typeface="Calibri" panose="020F0502020204030204" pitchFamily="34" charset="0"/>
                <a:cs typeface="Arial" pitchFamily="34" charset="0"/>
              </a:rPr>
              <a:t>Living allowances </a:t>
            </a:r>
          </a:p>
          <a:p>
            <a:pPr marL="914400" lvl="2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de-DE" sz="2600" dirty="0">
                <a:latin typeface="Calibri" panose="020F0502020204030204" pitchFamily="34" charset="0"/>
                <a:cs typeface="Arial" pitchFamily="34" charset="0"/>
              </a:rPr>
              <a:t>amount depends on the country; travel and possibly child and parental leave allowances</a:t>
            </a:r>
            <a:r>
              <a:rPr lang="de-DE" sz="2600" dirty="0">
                <a:solidFill>
                  <a:srgbClr val="FF0000"/>
                </a:solidFill>
                <a:latin typeface="Calibri" panose="020F0502020204030204" pitchFamily="34" charset="0"/>
                <a:cs typeface="Arial" pitchFamily="34" charset="0"/>
              </a:rPr>
              <a:t> 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de-DE" sz="2600" dirty="0">
                <a:latin typeface="Calibri" panose="020F0502020204030204" pitchFamily="34" charset="0"/>
                <a:cs typeface="Arial" pitchFamily="34" charset="0"/>
              </a:rPr>
              <a:t>3rd year </a:t>
            </a:r>
          </a:p>
          <a:p>
            <a:pPr marL="1200150" lvl="2" indent="-28575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Tx/>
              <a:buChar char="•"/>
            </a:pPr>
            <a:r>
              <a:rPr lang="de-DE" sz="2200" dirty="0">
                <a:latin typeface="Calibri" panose="020F0502020204030204" pitchFamily="34" charset="0"/>
                <a:cs typeface="Arial" pitchFamily="34" charset="0"/>
              </a:rPr>
              <a:t>can be back in home country</a:t>
            </a:r>
          </a:p>
          <a:p>
            <a:pPr marL="1200150" lvl="2" indent="-28575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Tx/>
              <a:buChar char="•"/>
            </a:pPr>
            <a:r>
              <a:rPr lang="de-DE" sz="2200" dirty="0">
                <a:latin typeface="Calibri" panose="020F0502020204030204" pitchFamily="34" charset="0"/>
                <a:cs typeface="Arial" pitchFamily="34" charset="0"/>
              </a:rPr>
              <a:t>can be deferred for up to two years</a:t>
            </a:r>
          </a:p>
          <a:p>
            <a:pPr marL="457200" lvl="1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de-DE" sz="2600" dirty="0">
              <a:latin typeface="Calibri" panose="020F0502020204030204" pitchFamily="34" charset="0"/>
              <a:cs typeface="Arial" pitchFamily="34" charset="0"/>
            </a:endParaRPr>
          </a:p>
          <a:p>
            <a:pPr marL="457200" lvl="1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de-DE" sz="2600" dirty="0">
                <a:latin typeface="Calibri" panose="020F0502020204030204" pitchFamily="34" charset="0"/>
                <a:cs typeface="Arial" pitchFamily="34" charset="0"/>
              </a:rPr>
              <a:t>~80 fellowships per year (success rate ~ 10%.)</a:t>
            </a:r>
          </a:p>
          <a:p>
            <a:pPr marL="457200" lvl="1" indent="0" algn="ctr">
              <a:spcBef>
                <a:spcPct val="20000"/>
              </a:spcBef>
              <a:buNone/>
            </a:pPr>
            <a:r>
              <a:rPr lang="de-DE" dirty="0">
                <a:latin typeface="Calibri" panose="020F0502020204030204" pitchFamily="34" charset="0"/>
                <a:cs typeface="Arial" pitchFamily="34" charset="0"/>
              </a:rPr>
              <a:t>Deadlines</a:t>
            </a:r>
          </a:p>
          <a:p>
            <a:pPr marL="1200150" lvl="2" indent="-285750" algn="ctr">
              <a:spcBef>
                <a:spcPct val="20000"/>
              </a:spcBef>
            </a:pPr>
            <a:r>
              <a:rPr lang="de-DE" sz="2400" dirty="0">
                <a:latin typeface="Calibri" panose="020F0502020204030204" pitchFamily="34" charset="0"/>
                <a:cs typeface="Arial" pitchFamily="34" charset="0"/>
              </a:rPr>
              <a:t>Registration: mid August</a:t>
            </a:r>
          </a:p>
          <a:p>
            <a:pPr marL="1200150" lvl="2" indent="-285750" algn="ctr">
              <a:spcBef>
                <a:spcPct val="20000"/>
              </a:spcBef>
            </a:pPr>
            <a:r>
              <a:rPr lang="de-DE" sz="2400" dirty="0">
                <a:latin typeface="Calibri" panose="020F0502020204030204" pitchFamily="34" charset="0"/>
                <a:cs typeface="Arial" pitchFamily="34" charset="0"/>
              </a:rPr>
              <a:t>Submission:  late August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12192000" cy="1304693"/>
          </a:xfrm>
          <a:prstGeom prst="rect">
            <a:avLst/>
          </a:prstGeom>
          <a:gradFill rotWithShape="0">
            <a:gsLst>
              <a:gs pos="0">
                <a:srgbClr val="0F0F2E"/>
              </a:gs>
              <a:gs pos="100000">
                <a:srgbClr val="333399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normAutofit fontScale="90000"/>
          </a:bodyPr>
          <a:lstStyle/>
          <a:p>
            <a:pPr algn="ctr">
              <a:lnSpc>
                <a:spcPct val="100000"/>
              </a:lnSpc>
              <a:spcAft>
                <a:spcPts val="600"/>
              </a:spcAft>
            </a:pPr>
            <a:r>
              <a:rPr lang="en-GB" sz="3200" dirty="0">
                <a:solidFill>
                  <a:srgbClr val="FFFFFF"/>
                </a:solidFill>
                <a:latin typeface="Lucida Sans" panose="020B0602030504020204" pitchFamily="34" charset="0"/>
              </a:rPr>
              <a:t>    </a:t>
            </a:r>
            <a:br>
              <a:rPr lang="en-GB" sz="3200" dirty="0">
                <a:solidFill>
                  <a:srgbClr val="FFFFFF"/>
                </a:solidFill>
                <a:latin typeface="Lucida Sans" panose="020B0602030504020204" pitchFamily="34" charset="0"/>
              </a:rPr>
            </a:br>
            <a:r>
              <a:rPr lang="en-GB" sz="3200" dirty="0">
                <a:solidFill>
                  <a:srgbClr val="FFFFFF"/>
                </a:solidFill>
                <a:latin typeface="Lucida Sans" panose="020B0602030504020204" pitchFamily="34" charset="0"/>
              </a:rPr>
              <a:t/>
            </a:r>
            <a:br>
              <a:rPr lang="en-GB" sz="3200" dirty="0">
                <a:solidFill>
                  <a:srgbClr val="FFFFFF"/>
                </a:solidFill>
                <a:latin typeface="Lucida Sans" panose="020B0602030504020204" pitchFamily="34" charset="0"/>
              </a:rPr>
            </a:br>
            <a:r>
              <a:rPr lang="en-GB" sz="3200" dirty="0">
                <a:solidFill>
                  <a:srgbClr val="FFFFFF"/>
                </a:solidFill>
                <a:latin typeface="Lucida Sans" panose="020B0602030504020204" pitchFamily="34" charset="0"/>
              </a:rPr>
              <a:t/>
            </a:r>
            <a:br>
              <a:rPr lang="en-GB" sz="3200" dirty="0">
                <a:solidFill>
                  <a:srgbClr val="FFFFFF"/>
                </a:solidFill>
                <a:latin typeface="Lucida Sans" panose="020B0602030504020204" pitchFamily="34" charset="0"/>
              </a:rPr>
            </a:br>
            <a:r>
              <a:rPr lang="en-GB" sz="3300" dirty="0">
                <a:solidFill>
                  <a:srgbClr val="FFFFFF"/>
                </a:solidFill>
                <a:latin typeface="Lucida Fax" panose="02060602050505020204" pitchFamily="18" charset="0"/>
              </a:rPr>
              <a:t>Conditions &amp; Support</a:t>
            </a:r>
            <a:r>
              <a:rPr lang="en-GB" sz="3300" b="1" dirty="0">
                <a:solidFill>
                  <a:schemeClr val="bg1"/>
                </a:solidFill>
                <a:latin typeface="Lucida Sans" panose="020B0602030504020204" pitchFamily="34" charset="0"/>
              </a:rPr>
              <a:t/>
            </a:r>
            <a:br>
              <a:rPr lang="en-GB" sz="3300" b="1" dirty="0">
                <a:solidFill>
                  <a:schemeClr val="bg1"/>
                </a:solidFill>
                <a:latin typeface="Lucida Sans" panose="020B0602030504020204" pitchFamily="34" charset="0"/>
              </a:rPr>
            </a:br>
            <a:r>
              <a:rPr lang="en-GB" sz="3300" dirty="0">
                <a:solidFill>
                  <a:srgbClr val="FFFFFF"/>
                </a:solidFill>
                <a:latin typeface="Lucida Sans" panose="020B0602030504020204" pitchFamily="34" charset="0"/>
              </a:rPr>
              <a:t/>
            </a:r>
            <a:br>
              <a:rPr lang="en-GB" sz="3300" dirty="0">
                <a:solidFill>
                  <a:srgbClr val="FFFFFF"/>
                </a:solidFill>
                <a:latin typeface="Lucida Sans" panose="020B0602030504020204" pitchFamily="34" charset="0"/>
              </a:rPr>
            </a:br>
            <a:r>
              <a:rPr lang="en-GB" sz="3200" dirty="0">
                <a:solidFill>
                  <a:schemeClr val="bg1"/>
                </a:solidFill>
                <a:latin typeface="Lucida Sans" panose="020B0602030504020204" pitchFamily="34" charset="0"/>
              </a:rPr>
              <a:t/>
            </a:r>
            <a:br>
              <a:rPr lang="en-GB" sz="3200" dirty="0">
                <a:solidFill>
                  <a:schemeClr val="bg1"/>
                </a:solidFill>
                <a:latin typeface="Lucida Sans" panose="020B0602030504020204" pitchFamily="34" charset="0"/>
              </a:rPr>
            </a:br>
            <a:endParaRPr lang="en-GB" sz="3200" dirty="0">
              <a:solidFill>
                <a:srgbClr val="FFFFFF"/>
              </a:solidFill>
              <a:latin typeface="Lucida Sans" panose="020B0602030504020204" pitchFamily="34" charset="0"/>
            </a:endParaRPr>
          </a:p>
        </p:txBody>
      </p:sp>
      <p:pic>
        <p:nvPicPr>
          <p:cNvPr id="8" name="Picture 5" descr="C:\HFSP\HFSP-Presentations\Archive\logo-100-blu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502" y="118946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461894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304692"/>
            <a:ext cx="10515600" cy="5553308"/>
          </a:xfrm>
        </p:spPr>
        <p:txBody>
          <a:bodyPr>
            <a:noAutofit/>
          </a:bodyPr>
          <a:lstStyle/>
          <a:p>
            <a:pPr marL="342900" indent="-342900">
              <a:spcBef>
                <a:spcPct val="20000"/>
              </a:spcBef>
            </a:pPr>
            <a:endParaRPr lang="de-DE" sz="2400" b="1" dirty="0">
              <a:cs typeface="Arial" pitchFamily="34" charset="0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en-GB" sz="2400" dirty="0">
                <a:solidFill>
                  <a:srgbClr val="FFFFFF"/>
                </a:solidFill>
              </a:rPr>
              <a:t>HFSP Fellowships</a:t>
            </a:r>
            <a:endParaRPr lang="en-GB" sz="2400" b="1" dirty="0">
              <a:solidFill>
                <a:srgbClr val="000000"/>
              </a:solidFill>
              <a:cs typeface="Arial" charset="0"/>
            </a:endParaRPr>
          </a:p>
          <a:p>
            <a:pPr marL="457200" lvl="1" indent="0">
              <a:spcBef>
                <a:spcPct val="50000"/>
              </a:spcBef>
              <a:buNone/>
            </a:pPr>
            <a:r>
              <a:rPr lang="en-GB" dirty="0">
                <a:cs typeface="Arial" pitchFamily="34" charset="0"/>
              </a:rPr>
              <a:t>A competitive  fellowship application proposes a basic research project that </a:t>
            </a:r>
          </a:p>
          <a:p>
            <a:pPr marL="800100" lvl="1" indent="-342900">
              <a:spcBef>
                <a:spcPct val="50000"/>
              </a:spcBef>
            </a:pPr>
            <a:r>
              <a:rPr lang="en-GB" dirty="0">
                <a:cs typeface="Arial" pitchFamily="34" charset="0"/>
              </a:rPr>
              <a:t>is creative,  frontier,  potential to be transformative </a:t>
            </a:r>
          </a:p>
          <a:p>
            <a:pPr marL="800100" lvl="1" indent="-342900">
              <a:spcBef>
                <a:spcPct val="50000"/>
              </a:spcBef>
            </a:pPr>
            <a:r>
              <a:rPr lang="en-GB" dirty="0">
                <a:cs typeface="Arial" pitchFamily="34" charset="0"/>
              </a:rPr>
              <a:t>will introduce you to new fields, theory and methodology</a:t>
            </a: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en-GB" sz="2400" dirty="0">
                <a:solidFill>
                  <a:srgbClr val="FFFFFF"/>
                </a:solidFill>
              </a:rPr>
              <a:t>HFSP Fellowships</a:t>
            </a:r>
            <a:endParaRPr lang="en-GB" sz="2400" b="1" dirty="0">
              <a:solidFill>
                <a:srgbClr val="000000"/>
              </a:solidFill>
              <a:cs typeface="Arial" charset="0"/>
            </a:endParaRPr>
          </a:p>
          <a:p>
            <a:pPr marL="457200" lvl="2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2400" dirty="0"/>
              <a:t>Don’t propose  a project</a:t>
            </a:r>
          </a:p>
          <a:p>
            <a:pPr marL="969300" lvl="2" indent="-342900">
              <a:spcBef>
                <a:spcPts val="600"/>
              </a:spcBef>
              <a:spcAft>
                <a:spcPts val="600"/>
              </a:spcAft>
            </a:pPr>
            <a:r>
              <a:rPr lang="en-GB" sz="2400" dirty="0"/>
              <a:t>that is only an incremental step forward</a:t>
            </a:r>
          </a:p>
          <a:p>
            <a:pPr marL="969300" lvl="2" indent="-342900">
              <a:spcBef>
                <a:spcPts val="600"/>
              </a:spcBef>
              <a:spcAft>
                <a:spcPts val="600"/>
              </a:spcAft>
            </a:pPr>
            <a:r>
              <a:rPr lang="en-GB" sz="2400" dirty="0"/>
              <a:t>that is a mainstream project in your host’s lab </a:t>
            </a:r>
          </a:p>
          <a:p>
            <a:pPr marL="969300" lvl="2" indent="-342900">
              <a:spcBef>
                <a:spcPts val="600"/>
              </a:spcBef>
              <a:spcAft>
                <a:spcPts val="600"/>
              </a:spcAft>
            </a:pPr>
            <a:r>
              <a:rPr lang="en-GB" sz="2400" dirty="0"/>
              <a:t>in which there is no or minimal change in direction from your current and recent research </a:t>
            </a:r>
          </a:p>
          <a:p>
            <a:pPr marL="969300" lvl="2" indent="-342900">
              <a:spcBef>
                <a:spcPts val="600"/>
              </a:spcBef>
              <a:spcAft>
                <a:spcPts val="600"/>
              </a:spcAft>
            </a:pPr>
            <a:r>
              <a:rPr lang="en-GB" sz="2400" dirty="0"/>
              <a:t>that fails to make clear</a:t>
            </a:r>
            <a:r>
              <a:rPr lang="en-GB" sz="2400" i="1" dirty="0"/>
              <a:t> your</a:t>
            </a:r>
            <a:r>
              <a:rPr lang="en-GB" sz="2400" dirty="0"/>
              <a:t> intellectual contribution</a:t>
            </a:r>
          </a:p>
          <a:p>
            <a:pPr marL="457200" lvl="1" indent="0">
              <a:spcBef>
                <a:spcPct val="50000"/>
              </a:spcBef>
              <a:buNone/>
            </a:pPr>
            <a:endParaRPr lang="en-GB" dirty="0">
              <a:cs typeface="Arial" pitchFamily="34" charset="0"/>
            </a:endParaRPr>
          </a:p>
          <a:p>
            <a:pPr marL="800100" lvl="1" indent="-342900">
              <a:spcBef>
                <a:spcPct val="50000"/>
              </a:spcBef>
            </a:pPr>
            <a:endParaRPr lang="en-GB" dirty="0">
              <a:cs typeface="Arial" pitchFamily="34" charset="0"/>
            </a:endParaRPr>
          </a:p>
          <a:p>
            <a:pPr lvl="1">
              <a:spcBef>
                <a:spcPct val="50000"/>
              </a:spcBef>
            </a:pPr>
            <a:endParaRPr lang="en-GB" dirty="0">
              <a:cs typeface="Arial" pitchFamily="34" charset="0"/>
            </a:endParaRPr>
          </a:p>
          <a:p>
            <a:pPr marL="0" indent="0">
              <a:buNone/>
            </a:pPr>
            <a:endParaRPr lang="en-GB" sz="2400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12192000" cy="1304693"/>
          </a:xfrm>
          <a:prstGeom prst="rect">
            <a:avLst/>
          </a:prstGeom>
          <a:gradFill rotWithShape="0">
            <a:gsLst>
              <a:gs pos="0">
                <a:srgbClr val="0F0F2E"/>
              </a:gs>
              <a:gs pos="100000">
                <a:srgbClr val="333399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normAutofit fontScale="90000"/>
          </a:bodyPr>
          <a:lstStyle/>
          <a:p>
            <a:pPr algn="ctr"/>
            <a:r>
              <a:rPr lang="en-GB" sz="3200" dirty="0">
                <a:solidFill>
                  <a:srgbClr val="FFFFFF"/>
                </a:solidFill>
                <a:latin typeface="Lucida Sans" panose="020B0602030504020204" pitchFamily="34" charset="0"/>
              </a:rPr>
              <a:t>    </a:t>
            </a:r>
            <a:br>
              <a:rPr lang="en-GB" sz="3200" dirty="0">
                <a:solidFill>
                  <a:srgbClr val="FFFFFF"/>
                </a:solidFill>
                <a:latin typeface="Lucida Sans" panose="020B0602030504020204" pitchFamily="34" charset="0"/>
              </a:rPr>
            </a:br>
            <a:r>
              <a:rPr lang="en-GB" sz="3200" dirty="0">
                <a:solidFill>
                  <a:srgbClr val="FFFFFF"/>
                </a:solidFill>
                <a:latin typeface="Lucida Sans" panose="020B0602030504020204" pitchFamily="34" charset="0"/>
              </a:rPr>
              <a:t/>
            </a:r>
            <a:br>
              <a:rPr lang="en-GB" sz="3200" dirty="0">
                <a:solidFill>
                  <a:srgbClr val="FFFFFF"/>
                </a:solidFill>
                <a:latin typeface="Lucida Sans" panose="020B0602030504020204" pitchFamily="34" charset="0"/>
              </a:rPr>
            </a:br>
            <a:r>
              <a:rPr lang="en-GB" sz="3200" dirty="0">
                <a:solidFill>
                  <a:srgbClr val="FFFFFF"/>
                </a:solidFill>
                <a:latin typeface="Lucida Sans" panose="020B0602030504020204" pitchFamily="34" charset="0"/>
              </a:rPr>
              <a:t/>
            </a:r>
            <a:br>
              <a:rPr lang="en-GB" sz="3200" dirty="0">
                <a:solidFill>
                  <a:srgbClr val="FFFFFF"/>
                </a:solidFill>
                <a:latin typeface="Lucida Sans" panose="020B0602030504020204" pitchFamily="34" charset="0"/>
              </a:rPr>
            </a:br>
            <a:r>
              <a:rPr lang="en-GB" sz="3300" dirty="0">
                <a:solidFill>
                  <a:srgbClr val="FFFFFF"/>
                </a:solidFill>
                <a:latin typeface="Lucida Fax" panose="02060602050505020204" pitchFamily="18" charset="0"/>
              </a:rPr>
              <a:t>Developing an Application</a:t>
            </a:r>
            <a:r>
              <a:rPr lang="en-GB" sz="3300" b="1" dirty="0">
                <a:solidFill>
                  <a:schemeClr val="bg1"/>
                </a:solidFill>
                <a:latin typeface="Lucida Fax" panose="02060602050505020204" pitchFamily="18" charset="0"/>
              </a:rPr>
              <a:t/>
            </a:r>
            <a:br>
              <a:rPr lang="en-GB" sz="3300" b="1" dirty="0">
                <a:solidFill>
                  <a:schemeClr val="bg1"/>
                </a:solidFill>
                <a:latin typeface="Lucida Fax" panose="02060602050505020204" pitchFamily="18" charset="0"/>
              </a:rPr>
            </a:br>
            <a:r>
              <a:rPr lang="en-GB" sz="3300" dirty="0">
                <a:solidFill>
                  <a:srgbClr val="FFFFFF"/>
                </a:solidFill>
                <a:latin typeface="Lucida Fax" panose="02060602050505020204" pitchFamily="18" charset="0"/>
              </a:rPr>
              <a:t/>
            </a:r>
            <a:br>
              <a:rPr lang="en-GB" sz="3300" dirty="0">
                <a:solidFill>
                  <a:srgbClr val="FFFFFF"/>
                </a:solidFill>
                <a:latin typeface="Lucida Fax" panose="02060602050505020204" pitchFamily="18" charset="0"/>
              </a:rPr>
            </a:br>
            <a:r>
              <a:rPr lang="en-GB" sz="3200" dirty="0">
                <a:solidFill>
                  <a:schemeClr val="bg1"/>
                </a:solidFill>
                <a:latin typeface="Lucida Sans" panose="020B0602030504020204" pitchFamily="34" charset="0"/>
              </a:rPr>
              <a:t/>
            </a:r>
            <a:br>
              <a:rPr lang="en-GB" sz="3200" dirty="0">
                <a:solidFill>
                  <a:schemeClr val="bg1"/>
                </a:solidFill>
                <a:latin typeface="Lucida Sans" panose="020B0602030504020204" pitchFamily="34" charset="0"/>
              </a:rPr>
            </a:br>
            <a:endParaRPr lang="en-GB" sz="3200" dirty="0">
              <a:solidFill>
                <a:srgbClr val="FFFFFF"/>
              </a:solidFill>
              <a:latin typeface="Lucida Sans" panose="020B0602030504020204" pitchFamily="34" charset="0"/>
            </a:endParaRPr>
          </a:p>
        </p:txBody>
      </p:sp>
      <p:pic>
        <p:nvPicPr>
          <p:cNvPr id="8" name="Picture 5" descr="C:\HFSP\HFSP-Presentations\Archive\logo-100-blu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502" y="118946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869301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>
                <a:latin typeface="Calibri" panose="020F0502020204030204" pitchFamily="34" charset="0"/>
              </a:rPr>
              <a:t>Established in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</a:rPr>
              <a:t>1989</a:t>
            </a:r>
          </a:p>
          <a:p>
            <a:pPr marL="457200" lvl="1" indent="0" algn="just">
              <a:spcBef>
                <a:spcPts val="0"/>
              </a:spcBef>
              <a:spcAft>
                <a:spcPts val="600"/>
              </a:spcAft>
              <a:buNone/>
            </a:pPr>
            <a:endParaRPr lang="en-US" dirty="0">
              <a:latin typeface="Calibri" panose="020F0502020204030204" pitchFamily="34" charset="0"/>
            </a:endParaRPr>
          </a:p>
          <a:p>
            <a:pPr marL="457200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>
                <a:latin typeface="Calibri" panose="020F0502020204030204" pitchFamily="34" charset="0"/>
              </a:rPr>
              <a:t>Supported by: </a:t>
            </a:r>
          </a:p>
          <a:p>
            <a:pPr marL="914400" lvl="2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dirty="0">
                <a:latin typeface="Calibri" panose="020F0502020204030204" pitchFamily="34" charset="0"/>
              </a:rPr>
              <a:t>Australia, Canada, France, Germany, India, Italy, Japan, Republic of Korea, Norway, New Zealand, Singapore, Switzerland, United Kingdom, United States of America and European Commission</a:t>
            </a:r>
          </a:p>
          <a:p>
            <a:pPr marL="457200" lvl="1" indent="0" algn="just">
              <a:spcBef>
                <a:spcPts val="0"/>
              </a:spcBef>
              <a:spcAft>
                <a:spcPts val="600"/>
              </a:spcAft>
              <a:buNone/>
            </a:pPr>
            <a:endParaRPr lang="en-US" dirty="0">
              <a:latin typeface="Calibri" panose="020F0502020204030204" pitchFamily="34" charset="0"/>
            </a:endParaRPr>
          </a:p>
          <a:p>
            <a:pPr marL="457200" lvl="1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de-DE" dirty="0">
                <a:latin typeface="Calibri" panose="020F0502020204030204" pitchFamily="34" charset="0"/>
                <a:cs typeface="Arial" panose="020B0604020202020204" pitchFamily="34" charset="0"/>
              </a:rPr>
              <a:t>Headquarters in Strasbourg, France (</a:t>
            </a:r>
            <a:r>
              <a:rPr lang="de-DE" dirty="0">
                <a:solidFill>
                  <a:srgbClr val="000066"/>
                </a:solidFill>
                <a:latin typeface="Calibri" panose="020F0502020204030204" pitchFamily="34" charset="0"/>
                <a:cs typeface="Arial" panose="020B0604020202020204" pitchFamily="34" charset="0"/>
                <a:hlinkClick r:id="rId2"/>
              </a:rPr>
              <a:t>www.hfsp.org</a:t>
            </a:r>
            <a:r>
              <a:rPr lang="de-DE" dirty="0">
                <a:latin typeface="Calibri" panose="020F0502020204030204" pitchFamily="34" charset="0"/>
                <a:cs typeface="Arial" panose="020B0604020202020204" pitchFamily="34" charset="0"/>
              </a:rPr>
              <a:t>) </a:t>
            </a:r>
          </a:p>
          <a:p>
            <a:pPr marL="457200" lvl="1" indent="0" algn="just">
              <a:spcBef>
                <a:spcPts val="0"/>
              </a:spcBef>
              <a:spcAft>
                <a:spcPts val="600"/>
              </a:spcAft>
              <a:buNone/>
            </a:pPr>
            <a:endParaRPr lang="de-DE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457200" lvl="1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de-DE" dirty="0">
                <a:latin typeface="Calibri" panose="020F0502020204030204" pitchFamily="34" charset="0"/>
                <a:cs typeface="Arial" panose="020B0604020202020204" pitchFamily="34" charset="0"/>
              </a:rPr>
              <a:t>Annual budget: ~ USD 57M</a:t>
            </a:r>
            <a:endParaRPr lang="en-US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lvl="1" algn="just">
              <a:spcBef>
                <a:spcPct val="20000"/>
              </a:spcBef>
            </a:pPr>
            <a:endParaRPr lang="en-US" sz="1800" b="1" dirty="0">
              <a:solidFill>
                <a:srgbClr val="000000"/>
              </a:solidFill>
              <a:latin typeface="Arial" charset="0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endParaRPr lang="en-GB" sz="1800" b="1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endParaRPr lang="en-GB" sz="1800" b="1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923" y="6132668"/>
            <a:ext cx="7390750" cy="47382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12192000" cy="1304693"/>
          </a:xfrm>
          <a:prstGeom prst="rect">
            <a:avLst/>
          </a:prstGeom>
          <a:gradFill rotWithShape="0">
            <a:gsLst>
              <a:gs pos="0">
                <a:srgbClr val="0F0F2E"/>
              </a:gs>
              <a:gs pos="100000">
                <a:srgbClr val="333399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3200" dirty="0">
                <a:solidFill>
                  <a:srgbClr val="FFFFFF"/>
                </a:solidFill>
                <a:latin typeface="Lucida Sans" panose="020B0602030504020204" pitchFamily="34" charset="0"/>
              </a:rPr>
              <a:t>    </a:t>
            </a:r>
            <a:r>
              <a:rPr lang="en-GB" sz="3000" dirty="0">
                <a:solidFill>
                  <a:srgbClr val="FFFFFF"/>
                </a:solidFill>
                <a:latin typeface="Lucida Fax" panose="02060602050505020204" pitchFamily="18" charset="0"/>
              </a:rPr>
              <a:t>Human Frontier Science Program</a:t>
            </a:r>
          </a:p>
        </p:txBody>
      </p:sp>
      <p:pic>
        <p:nvPicPr>
          <p:cNvPr id="8" name="Picture 5" descr="C:\HFSP\HFSP-Presentations\Archive\logo-100-blu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5502" y="118946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427724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304692"/>
            <a:ext cx="10515600" cy="5553308"/>
          </a:xfrm>
        </p:spPr>
        <p:txBody>
          <a:bodyPr>
            <a:normAutofit/>
          </a:bodyPr>
          <a:lstStyle/>
          <a:p>
            <a:pPr marL="342900" indent="-342900">
              <a:spcBef>
                <a:spcPct val="20000"/>
              </a:spcBef>
            </a:pPr>
            <a:endParaRPr lang="de-DE" sz="2000" b="1" dirty="0">
              <a:latin typeface="Calibri" panose="020F0502020204030204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en-GB" sz="1800" dirty="0">
                <a:solidFill>
                  <a:srgbClr val="FFFFFF"/>
                </a:solidFill>
                <a:latin typeface="Lucida Sans" panose="020B0602030504020204" pitchFamily="34" charset="0"/>
              </a:rPr>
              <a:t>HFSP Fellowships</a:t>
            </a:r>
            <a:endParaRPr lang="en-GB" sz="1800" b="1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457200" lvl="1" indent="0" algn="ctr">
              <a:spcBef>
                <a:spcPct val="50000"/>
              </a:spcBef>
              <a:buNone/>
            </a:pPr>
            <a:endParaRPr lang="en-AU" b="1" dirty="0">
              <a:latin typeface="Lucida Sans" panose="020B0602030504020204" pitchFamily="34" charset="0"/>
            </a:endParaRPr>
          </a:p>
          <a:p>
            <a:pPr marL="457200" lvl="1" indent="0" algn="ctr">
              <a:spcBef>
                <a:spcPct val="50000"/>
              </a:spcBef>
              <a:buNone/>
            </a:pPr>
            <a:r>
              <a:rPr lang="en-AU" sz="4000" b="1" dirty="0">
                <a:latin typeface="Lucida Fax"/>
                <a:cs typeface="Lucida Fax"/>
              </a:rPr>
              <a:t>Career Development Award</a:t>
            </a:r>
          </a:p>
          <a:p>
            <a:pPr marL="457200" lvl="1" indent="0" algn="ctr">
              <a:spcBef>
                <a:spcPct val="50000"/>
              </a:spcBef>
              <a:buNone/>
            </a:pPr>
            <a:endParaRPr lang="en-AU" b="1" cap="all" dirty="0">
              <a:latin typeface="Lucida Sans" panose="020B0602030504020204" pitchFamily="34" charset="0"/>
            </a:endParaRPr>
          </a:p>
          <a:p>
            <a:pPr marL="457200" lvl="1" indent="0" algn="ctr">
              <a:spcBef>
                <a:spcPct val="50000"/>
              </a:spcBef>
              <a:buNone/>
            </a:pPr>
            <a:r>
              <a:rPr lang="en-AU" dirty="0">
                <a:latin typeface="Calibri" panose="020F0502020204030204" pitchFamily="34" charset="0"/>
              </a:rPr>
              <a:t>Available only to former HFSP Long-Term and Cross-Disciplinary Fellows</a:t>
            </a:r>
          </a:p>
          <a:p>
            <a:pPr marL="457200" lvl="1" indent="0" algn="ctr">
              <a:spcBef>
                <a:spcPct val="50000"/>
              </a:spcBef>
              <a:buNone/>
            </a:pPr>
            <a:endParaRPr lang="en-AU" b="1" cap="all" dirty="0">
              <a:latin typeface="Lucida Sans" panose="020B0602030504020204" pitchFamily="34" charset="0"/>
            </a:endParaRPr>
          </a:p>
          <a:p>
            <a:pPr lvl="1">
              <a:spcBef>
                <a:spcPct val="50000"/>
              </a:spcBef>
            </a:pPr>
            <a:endParaRPr lang="en-GB" dirty="0">
              <a:latin typeface="Calibri" panose="020F0502020204030204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12192000" cy="1304693"/>
          </a:xfrm>
          <a:prstGeom prst="rect">
            <a:avLst/>
          </a:prstGeom>
          <a:gradFill rotWithShape="0">
            <a:gsLst>
              <a:gs pos="0">
                <a:srgbClr val="0F0F2E"/>
              </a:gs>
              <a:gs pos="100000">
                <a:srgbClr val="333399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normAutofit fontScale="90000"/>
          </a:bodyPr>
          <a:lstStyle/>
          <a:p>
            <a:pPr algn="ctr"/>
            <a:r>
              <a:rPr lang="en-GB" sz="3200" dirty="0">
                <a:solidFill>
                  <a:srgbClr val="FFFFFF"/>
                </a:solidFill>
                <a:latin typeface="Lucida Sans" panose="020B0602030504020204" pitchFamily="34" charset="0"/>
              </a:rPr>
              <a:t>    </a:t>
            </a:r>
            <a:br>
              <a:rPr lang="en-GB" sz="3200" dirty="0">
                <a:solidFill>
                  <a:srgbClr val="FFFFFF"/>
                </a:solidFill>
                <a:latin typeface="Lucida Sans" panose="020B0602030504020204" pitchFamily="34" charset="0"/>
              </a:rPr>
            </a:br>
            <a:r>
              <a:rPr lang="en-GB" sz="3200" dirty="0">
                <a:solidFill>
                  <a:srgbClr val="FFFFFF"/>
                </a:solidFill>
                <a:latin typeface="Lucida Sans" panose="020B0602030504020204" pitchFamily="34" charset="0"/>
              </a:rPr>
              <a:t/>
            </a:r>
            <a:br>
              <a:rPr lang="en-GB" sz="3200" dirty="0">
                <a:solidFill>
                  <a:srgbClr val="FFFFFF"/>
                </a:solidFill>
                <a:latin typeface="Lucida Sans" panose="020B0602030504020204" pitchFamily="34" charset="0"/>
              </a:rPr>
            </a:br>
            <a:r>
              <a:rPr lang="en-GB" sz="3200" dirty="0">
                <a:solidFill>
                  <a:srgbClr val="FFFFFF"/>
                </a:solidFill>
                <a:latin typeface="Lucida Sans" panose="020B0602030504020204" pitchFamily="34" charset="0"/>
              </a:rPr>
              <a:t/>
            </a:r>
            <a:br>
              <a:rPr lang="en-GB" sz="3200" dirty="0">
                <a:solidFill>
                  <a:srgbClr val="FFFFFF"/>
                </a:solidFill>
                <a:latin typeface="Lucida Sans" panose="020B0602030504020204" pitchFamily="34" charset="0"/>
              </a:rPr>
            </a:br>
            <a:r>
              <a:rPr lang="en-GB" sz="3600" b="1" dirty="0">
                <a:solidFill>
                  <a:schemeClr val="bg1"/>
                </a:solidFill>
                <a:latin typeface="Lucida Sans" panose="020B0602030504020204" pitchFamily="34" charset="0"/>
              </a:rPr>
              <a:t/>
            </a:r>
            <a:br>
              <a:rPr lang="en-GB" sz="3600" b="1" dirty="0">
                <a:solidFill>
                  <a:schemeClr val="bg1"/>
                </a:solidFill>
                <a:latin typeface="Lucida Sans" panose="020B0602030504020204" pitchFamily="34" charset="0"/>
              </a:rPr>
            </a:br>
            <a:r>
              <a:rPr lang="en-GB" sz="3200" dirty="0">
                <a:solidFill>
                  <a:srgbClr val="FFFFFF"/>
                </a:solidFill>
                <a:latin typeface="Lucida Sans" panose="020B0602030504020204" pitchFamily="34" charset="0"/>
              </a:rPr>
              <a:t/>
            </a:r>
            <a:br>
              <a:rPr lang="en-GB" sz="3200" dirty="0">
                <a:solidFill>
                  <a:srgbClr val="FFFFFF"/>
                </a:solidFill>
                <a:latin typeface="Lucida Sans" panose="020B0602030504020204" pitchFamily="34" charset="0"/>
              </a:rPr>
            </a:br>
            <a:r>
              <a:rPr lang="en-GB" sz="3200" dirty="0">
                <a:solidFill>
                  <a:schemeClr val="bg1"/>
                </a:solidFill>
                <a:latin typeface="Lucida Sans" panose="020B0602030504020204" pitchFamily="34" charset="0"/>
              </a:rPr>
              <a:t/>
            </a:r>
            <a:br>
              <a:rPr lang="en-GB" sz="3200" dirty="0">
                <a:solidFill>
                  <a:schemeClr val="bg1"/>
                </a:solidFill>
                <a:latin typeface="Lucida Sans" panose="020B0602030504020204" pitchFamily="34" charset="0"/>
              </a:rPr>
            </a:br>
            <a:endParaRPr lang="en-GB" sz="3200" dirty="0">
              <a:solidFill>
                <a:srgbClr val="FFFFFF"/>
              </a:solidFill>
              <a:latin typeface="Lucida Sans" panose="020B0602030504020204" pitchFamily="34" charset="0"/>
            </a:endParaRPr>
          </a:p>
        </p:txBody>
      </p:sp>
      <p:pic>
        <p:nvPicPr>
          <p:cNvPr id="8" name="Picture 5" descr="C:\HFSP\HFSP-Presentations\Archive\logo-100-blu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502" y="118946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543602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304692"/>
            <a:ext cx="10515600" cy="5553308"/>
          </a:xfrm>
        </p:spPr>
        <p:txBody>
          <a:bodyPr>
            <a:normAutofit/>
          </a:bodyPr>
          <a:lstStyle/>
          <a:p>
            <a:pPr marL="342900" indent="-342900">
              <a:spcBef>
                <a:spcPct val="20000"/>
              </a:spcBef>
            </a:pPr>
            <a:endParaRPr lang="de-DE" sz="2000" b="1" dirty="0">
              <a:latin typeface="Calibri" panose="020F0502020204030204" pitchFamily="34" charset="0"/>
              <a:cs typeface="Arial" pitchFamily="34" charset="0"/>
            </a:endParaRPr>
          </a:p>
          <a:p>
            <a:pPr marL="0" indent="0">
              <a:spcBef>
                <a:spcPct val="20000"/>
              </a:spcBef>
              <a:buNone/>
            </a:pPr>
            <a:r>
              <a:rPr lang="en-AU" sz="2200" b="1" dirty="0">
                <a:latin typeface="Calibri" panose="020F0502020204030204" pitchFamily="34" charset="0"/>
                <a:cs typeface="Arial" pitchFamily="34" charset="0"/>
              </a:rPr>
              <a:t>For recent HFSP Fellows to: </a:t>
            </a:r>
          </a:p>
          <a:p>
            <a:pPr marL="800100" lvl="1" indent="-342900">
              <a:spcBef>
                <a:spcPct val="20000"/>
              </a:spcBef>
            </a:pPr>
            <a:r>
              <a:rPr lang="en-AU" sz="1800" dirty="0">
                <a:latin typeface="Calibri" panose="020F0502020204030204" pitchFamily="34" charset="0"/>
                <a:cs typeface="Arial" pitchFamily="34" charset="0"/>
              </a:rPr>
              <a:t>return to home country or to a HFSP Member Country</a:t>
            </a:r>
          </a:p>
          <a:p>
            <a:pPr marL="800100" lvl="1" indent="-342900">
              <a:spcBef>
                <a:spcPct val="20000"/>
              </a:spcBef>
            </a:pPr>
            <a:r>
              <a:rPr lang="en-AU" sz="1800" dirty="0">
                <a:latin typeface="Calibri" panose="020F0502020204030204" pitchFamily="34" charset="0"/>
                <a:cs typeface="Arial" pitchFamily="34" charset="0"/>
              </a:rPr>
              <a:t>develop their independent frontier research program</a:t>
            </a:r>
            <a:r>
              <a:rPr lang="en-AU" sz="1800" b="1" dirty="0">
                <a:latin typeface="Calibri" panose="020F0502020204030204" pitchFamily="34" charset="0"/>
                <a:cs typeface="Arial" pitchFamily="34" charset="0"/>
              </a:rPr>
              <a:t> </a:t>
            </a:r>
          </a:p>
          <a:p>
            <a:pPr marL="342900" indent="-342900">
              <a:spcBef>
                <a:spcPct val="20000"/>
              </a:spcBef>
            </a:pPr>
            <a:endParaRPr lang="en-GB" sz="2200" b="1" dirty="0">
              <a:latin typeface="Calibri" panose="020F0502020204030204" pitchFamily="34" charset="0"/>
              <a:cs typeface="Arial" pitchFamily="34" charset="0"/>
            </a:endParaRPr>
          </a:p>
          <a:p>
            <a:pPr marL="0" indent="0">
              <a:spcBef>
                <a:spcPct val="20000"/>
              </a:spcBef>
              <a:buNone/>
            </a:pPr>
            <a:r>
              <a:rPr lang="en-AU" sz="2200" b="1" dirty="0">
                <a:latin typeface="Calibri" panose="020F0502020204030204" pitchFamily="34" charset="0"/>
                <a:cs typeface="Arial" pitchFamily="34" charset="0"/>
              </a:rPr>
              <a:t>Eligibility:</a:t>
            </a:r>
          </a:p>
          <a:p>
            <a:pPr marL="800100" lvl="1" indent="-342900">
              <a:spcBef>
                <a:spcPct val="20000"/>
              </a:spcBef>
            </a:pPr>
            <a:r>
              <a:rPr lang="en-AU" sz="1800" dirty="0">
                <a:latin typeface="Calibri" panose="020F0502020204030204" pitchFamily="34" charset="0"/>
                <a:cs typeface="Arial" pitchFamily="34" charset="0"/>
              </a:rPr>
              <a:t>Completed at least 2 full years of HFSP Fellowship</a:t>
            </a:r>
          </a:p>
          <a:p>
            <a:pPr marL="800100" lvl="1" indent="-342900">
              <a:spcBef>
                <a:spcPct val="20000"/>
              </a:spcBef>
            </a:pPr>
            <a:r>
              <a:rPr lang="en-AU" sz="1800" dirty="0">
                <a:latin typeface="Calibri" panose="020F0502020204030204" pitchFamily="34" charset="0"/>
                <a:cs typeface="Arial" pitchFamily="34" charset="0"/>
              </a:rPr>
              <a:t>Apply within 3 years after your HFSP Fellowship ends</a:t>
            </a:r>
          </a:p>
          <a:p>
            <a:pPr marL="342900" indent="-342900">
              <a:spcBef>
                <a:spcPct val="20000"/>
              </a:spcBef>
            </a:pPr>
            <a:endParaRPr lang="en-GB" sz="2200" b="1" dirty="0">
              <a:latin typeface="Calibri" panose="020F0502020204030204" pitchFamily="34" charset="0"/>
              <a:cs typeface="Arial" pitchFamily="34" charset="0"/>
            </a:endParaRPr>
          </a:p>
          <a:p>
            <a:pPr marL="0" indent="0">
              <a:spcBef>
                <a:spcPct val="20000"/>
              </a:spcBef>
              <a:buNone/>
            </a:pPr>
            <a:r>
              <a:rPr lang="en-GB" sz="2200" b="1" dirty="0">
                <a:latin typeface="Calibri" panose="020F0502020204030204" pitchFamily="34" charset="0"/>
                <a:cs typeface="Arial" pitchFamily="34" charset="0"/>
              </a:rPr>
              <a:t>Conditions &amp; support: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</a:pPr>
            <a:r>
              <a:rPr lang="en-GB" sz="1800" dirty="0">
                <a:latin typeface="Calibri" panose="020F0502020204030204" pitchFamily="34" charset="0"/>
                <a:cs typeface="Arial" pitchFamily="34" charset="0"/>
              </a:rPr>
              <a:t>300 k USD for 3 years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</a:pPr>
            <a:r>
              <a:rPr lang="en-GB" sz="1800" dirty="0">
                <a:latin typeface="Calibri" panose="020F0502020204030204" pitchFamily="34" charset="0"/>
                <a:cs typeface="Arial" pitchFamily="34" charset="0"/>
              </a:rPr>
              <a:t>For research-related expenses (salaries of students/postdocs, reagents, etc.)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</a:pPr>
            <a:r>
              <a:rPr lang="en-GB" sz="1800" dirty="0">
                <a:latin typeface="Calibri" panose="020F0502020204030204" pitchFamily="34" charset="0"/>
                <a:cs typeface="Arial" pitchFamily="34" charset="0"/>
              </a:rPr>
              <a:t>You must hold a salaried position allowing you to perform independent research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</a:pPr>
            <a:r>
              <a:rPr lang="en-GB" sz="1800" dirty="0">
                <a:latin typeface="Calibri" panose="020F0502020204030204" pitchFamily="34" charset="0"/>
                <a:cs typeface="Arial" pitchFamily="34" charset="0"/>
              </a:rPr>
              <a:t>Success rate: ~16% (10 awards in 2017)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</a:pPr>
            <a:r>
              <a:rPr lang="en-GB" sz="1800" dirty="0">
                <a:latin typeface="Calibri" panose="020F0502020204030204" pitchFamily="34" charset="0"/>
                <a:cs typeface="Arial" pitchFamily="34" charset="0"/>
              </a:rPr>
              <a:t>You can also apply for HFSP Young Investigator Grants and host HFSP Fellows</a:t>
            </a:r>
          </a:p>
          <a:p>
            <a:pPr lvl="1">
              <a:spcBef>
                <a:spcPct val="50000"/>
              </a:spcBef>
            </a:pPr>
            <a:endParaRPr lang="en-GB" dirty="0">
              <a:latin typeface="Calibri" panose="020F0502020204030204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12192000" cy="1304693"/>
          </a:xfrm>
          <a:prstGeom prst="rect">
            <a:avLst/>
          </a:prstGeom>
          <a:gradFill rotWithShape="0">
            <a:gsLst>
              <a:gs pos="0">
                <a:srgbClr val="0F0F2E"/>
              </a:gs>
              <a:gs pos="100000">
                <a:srgbClr val="333399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normAutofit fontScale="90000"/>
          </a:bodyPr>
          <a:lstStyle/>
          <a:p>
            <a:pPr algn="ctr"/>
            <a:r>
              <a:rPr lang="en-GB" sz="3200" dirty="0">
                <a:solidFill>
                  <a:srgbClr val="FFFFFF"/>
                </a:solidFill>
                <a:latin typeface="Lucida Sans" panose="020B0602030504020204" pitchFamily="34" charset="0"/>
              </a:rPr>
              <a:t>    </a:t>
            </a:r>
            <a:br>
              <a:rPr lang="en-GB" sz="3200" dirty="0">
                <a:solidFill>
                  <a:srgbClr val="FFFFFF"/>
                </a:solidFill>
                <a:latin typeface="Lucida Sans" panose="020B0602030504020204" pitchFamily="34" charset="0"/>
              </a:rPr>
            </a:br>
            <a:r>
              <a:rPr lang="en-GB" sz="3200" dirty="0">
                <a:solidFill>
                  <a:srgbClr val="FFFFFF"/>
                </a:solidFill>
                <a:latin typeface="Lucida Sans" panose="020B0602030504020204" pitchFamily="34" charset="0"/>
              </a:rPr>
              <a:t/>
            </a:r>
            <a:br>
              <a:rPr lang="en-GB" sz="3200" dirty="0">
                <a:solidFill>
                  <a:srgbClr val="FFFFFF"/>
                </a:solidFill>
                <a:latin typeface="Lucida Sans" panose="020B0602030504020204" pitchFamily="34" charset="0"/>
              </a:rPr>
            </a:br>
            <a:r>
              <a:rPr lang="en-GB" sz="3200" dirty="0">
                <a:solidFill>
                  <a:srgbClr val="FFFFFF"/>
                </a:solidFill>
                <a:latin typeface="Lucida Sans" panose="020B0602030504020204" pitchFamily="34" charset="0"/>
              </a:rPr>
              <a:t/>
            </a:r>
            <a:br>
              <a:rPr lang="en-GB" sz="3200" dirty="0">
                <a:solidFill>
                  <a:srgbClr val="FFFFFF"/>
                </a:solidFill>
                <a:latin typeface="Lucida Sans" panose="020B0602030504020204" pitchFamily="34" charset="0"/>
              </a:rPr>
            </a:br>
            <a:r>
              <a:rPr lang="en-GB" sz="3300" dirty="0">
                <a:solidFill>
                  <a:schemeClr val="bg1"/>
                </a:solidFill>
                <a:latin typeface="Lucida Fax" panose="02060602050505020204" pitchFamily="18" charset="0"/>
              </a:rPr>
              <a:t>Career Development Award</a:t>
            </a:r>
            <a:r>
              <a:rPr lang="en-GB" sz="3600" b="1" dirty="0">
                <a:solidFill>
                  <a:schemeClr val="bg1"/>
                </a:solidFill>
                <a:latin typeface="Lucida Sans" panose="020B0602030504020204" pitchFamily="34" charset="0"/>
              </a:rPr>
              <a:t/>
            </a:r>
            <a:br>
              <a:rPr lang="en-GB" sz="3600" b="1" dirty="0">
                <a:solidFill>
                  <a:schemeClr val="bg1"/>
                </a:solidFill>
                <a:latin typeface="Lucida Sans" panose="020B0602030504020204" pitchFamily="34" charset="0"/>
              </a:rPr>
            </a:br>
            <a:r>
              <a:rPr lang="en-GB" sz="3200" dirty="0">
                <a:solidFill>
                  <a:srgbClr val="FFFFFF"/>
                </a:solidFill>
                <a:latin typeface="Lucida Sans" panose="020B0602030504020204" pitchFamily="34" charset="0"/>
              </a:rPr>
              <a:t/>
            </a:r>
            <a:br>
              <a:rPr lang="en-GB" sz="3200" dirty="0">
                <a:solidFill>
                  <a:srgbClr val="FFFFFF"/>
                </a:solidFill>
                <a:latin typeface="Lucida Sans" panose="020B0602030504020204" pitchFamily="34" charset="0"/>
              </a:rPr>
            </a:br>
            <a:r>
              <a:rPr lang="en-GB" sz="3200" dirty="0">
                <a:solidFill>
                  <a:schemeClr val="bg1"/>
                </a:solidFill>
                <a:latin typeface="Lucida Sans" panose="020B0602030504020204" pitchFamily="34" charset="0"/>
              </a:rPr>
              <a:t/>
            </a:r>
            <a:br>
              <a:rPr lang="en-GB" sz="3200" dirty="0">
                <a:solidFill>
                  <a:schemeClr val="bg1"/>
                </a:solidFill>
                <a:latin typeface="Lucida Sans" panose="020B0602030504020204" pitchFamily="34" charset="0"/>
              </a:rPr>
            </a:br>
            <a:endParaRPr lang="en-GB" sz="3200" dirty="0">
              <a:solidFill>
                <a:srgbClr val="FFFFFF"/>
              </a:solidFill>
              <a:latin typeface="Lucida Sans" panose="020B0602030504020204" pitchFamily="34" charset="0"/>
            </a:endParaRPr>
          </a:p>
        </p:txBody>
      </p:sp>
      <p:pic>
        <p:nvPicPr>
          <p:cNvPr id="8" name="Picture 5" descr="C:\HFSP\HFSP-Presentations\Archive\logo-100-blu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502" y="118946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933196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304692"/>
            <a:ext cx="10515600" cy="5553308"/>
          </a:xfrm>
        </p:spPr>
        <p:txBody>
          <a:bodyPr>
            <a:normAutofit/>
          </a:bodyPr>
          <a:lstStyle/>
          <a:p>
            <a:pPr marL="342900" indent="-342900">
              <a:spcBef>
                <a:spcPct val="20000"/>
              </a:spcBef>
            </a:pPr>
            <a:endParaRPr lang="de-DE" sz="2000" b="1" dirty="0">
              <a:latin typeface="Calibri" panose="020F0502020204030204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AU" b="1" dirty="0">
              <a:latin typeface="Lucida Fax" panose="02060602050505020204" pitchFamily="18" charset="0"/>
            </a:endParaRPr>
          </a:p>
          <a:p>
            <a:pPr marL="0" indent="0" algn="ctr">
              <a:buNone/>
            </a:pPr>
            <a:endParaRPr lang="en-AU" b="1" dirty="0">
              <a:latin typeface="Lucida Fax" panose="02060602050505020204" pitchFamily="18" charset="0"/>
            </a:endParaRPr>
          </a:p>
          <a:p>
            <a:pPr marL="0" indent="0" algn="ctr">
              <a:buNone/>
            </a:pPr>
            <a:endParaRPr lang="en-AU" b="1" dirty="0">
              <a:latin typeface="Lucida Fax" panose="02060602050505020204" pitchFamily="18" charset="0"/>
            </a:endParaRPr>
          </a:p>
          <a:p>
            <a:pPr marL="0" indent="0" algn="ctr">
              <a:buNone/>
            </a:pPr>
            <a:r>
              <a:rPr lang="en-AU" sz="4000" b="1" dirty="0">
                <a:latin typeface="Lucida Fax" panose="02060602050505020204" pitchFamily="18" charset="0"/>
              </a:rPr>
              <a:t>Out of scope for HFSP</a:t>
            </a:r>
          </a:p>
          <a:p>
            <a:pPr marL="0" indent="0" algn="ctr">
              <a:buNone/>
            </a:pPr>
            <a:endParaRPr lang="en-GB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12192000" cy="1304693"/>
          </a:xfrm>
          <a:prstGeom prst="rect">
            <a:avLst/>
          </a:prstGeom>
          <a:gradFill rotWithShape="0">
            <a:gsLst>
              <a:gs pos="0">
                <a:srgbClr val="0F0F2E"/>
              </a:gs>
              <a:gs pos="100000">
                <a:srgbClr val="333399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normAutofit fontScale="90000"/>
          </a:bodyPr>
          <a:lstStyle/>
          <a:p>
            <a:pPr algn="ctr"/>
            <a:r>
              <a:rPr lang="en-GB" sz="3200" dirty="0">
                <a:solidFill>
                  <a:srgbClr val="FFFFFF"/>
                </a:solidFill>
                <a:latin typeface="Lucida Sans" panose="020B0602030504020204" pitchFamily="34" charset="0"/>
              </a:rPr>
              <a:t>    </a:t>
            </a:r>
            <a:br>
              <a:rPr lang="en-GB" sz="3200" dirty="0">
                <a:solidFill>
                  <a:srgbClr val="FFFFFF"/>
                </a:solidFill>
                <a:latin typeface="Lucida Sans" panose="020B0602030504020204" pitchFamily="34" charset="0"/>
              </a:rPr>
            </a:br>
            <a:r>
              <a:rPr lang="en-GB" sz="3200" dirty="0">
                <a:solidFill>
                  <a:srgbClr val="FFFFFF"/>
                </a:solidFill>
                <a:latin typeface="Lucida Sans" panose="020B0602030504020204" pitchFamily="34" charset="0"/>
              </a:rPr>
              <a:t/>
            </a:r>
            <a:br>
              <a:rPr lang="en-GB" sz="3200" dirty="0">
                <a:solidFill>
                  <a:srgbClr val="FFFFFF"/>
                </a:solidFill>
                <a:latin typeface="Lucida Sans" panose="020B0602030504020204" pitchFamily="34" charset="0"/>
              </a:rPr>
            </a:br>
            <a:r>
              <a:rPr lang="en-GB" sz="3200" dirty="0">
                <a:solidFill>
                  <a:srgbClr val="FFFFFF"/>
                </a:solidFill>
                <a:latin typeface="Lucida Sans" panose="020B0602030504020204" pitchFamily="34" charset="0"/>
              </a:rPr>
              <a:t/>
            </a:r>
            <a:br>
              <a:rPr lang="en-GB" sz="3200" dirty="0">
                <a:solidFill>
                  <a:srgbClr val="FFFFFF"/>
                </a:solidFill>
                <a:latin typeface="Lucida Sans" panose="020B0602030504020204" pitchFamily="34" charset="0"/>
              </a:rPr>
            </a:br>
            <a:r>
              <a:rPr lang="en-GB" sz="3200" dirty="0">
                <a:solidFill>
                  <a:schemeClr val="bg1"/>
                </a:solidFill>
                <a:latin typeface="Lucida Sans" panose="020B0602030504020204" pitchFamily="34" charset="0"/>
              </a:rPr>
              <a:t/>
            </a:r>
            <a:br>
              <a:rPr lang="en-GB" sz="3200" dirty="0">
                <a:solidFill>
                  <a:schemeClr val="bg1"/>
                </a:solidFill>
                <a:latin typeface="Lucida Sans" panose="020B0602030504020204" pitchFamily="34" charset="0"/>
              </a:rPr>
            </a:br>
            <a:endParaRPr lang="en-GB" sz="3200" dirty="0">
              <a:solidFill>
                <a:srgbClr val="FFFFFF"/>
              </a:solidFill>
              <a:latin typeface="Lucida Sans" panose="020B0602030504020204" pitchFamily="34" charset="0"/>
            </a:endParaRPr>
          </a:p>
        </p:txBody>
      </p:sp>
      <p:pic>
        <p:nvPicPr>
          <p:cNvPr id="8" name="Picture 5" descr="C:\HFSP\HFSP-Presentations\Archive\logo-100-blu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502" y="118946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640211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304691"/>
            <a:ext cx="10515600" cy="5228631"/>
          </a:xfrm>
        </p:spPr>
        <p:txBody>
          <a:bodyPr>
            <a:noAutofit/>
          </a:bodyPr>
          <a:lstStyle/>
          <a:p>
            <a:pPr marL="342900" indent="-342900">
              <a:spcBef>
                <a:spcPct val="20000"/>
              </a:spcBef>
            </a:pPr>
            <a:endParaRPr lang="de-DE" sz="2000" b="1" dirty="0">
              <a:latin typeface="Calibri" panose="020F0502020204030204" pitchFamily="34" charset="0"/>
              <a:cs typeface="Arial" pitchFamily="34" charset="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AU" sz="240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AU" sz="2400" dirty="0">
                <a:latin typeface="Calibri" panose="020F0502020204030204" pitchFamily="34" charset="0"/>
                <a:cs typeface="Arial" panose="020B0604020202020204" pitchFamily="34" charset="0"/>
              </a:rPr>
              <a:t>HFSPO does not support research projects that are:</a:t>
            </a:r>
            <a:endParaRPr lang="en-AU" sz="2400" i="1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</a:pPr>
            <a:r>
              <a:rPr lang="en-AU" sz="2000" dirty="0">
                <a:latin typeface="Calibri" panose="020F0502020204030204" pitchFamily="34" charset="0"/>
                <a:cs typeface="Arial" panose="020B0604020202020204" pitchFamily="34" charset="0"/>
              </a:rPr>
              <a:t>Routine, not intellectually challenging, data collecting, observational studies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</a:pPr>
            <a:r>
              <a:rPr lang="en-AU" sz="2000" dirty="0">
                <a:latin typeface="Calibri" panose="020F0502020204030204" pitchFamily="34" charset="0"/>
                <a:cs typeface="Arial" panose="020B0604020202020204" pitchFamily="34" charset="0"/>
              </a:rPr>
              <a:t>Research in for-profit environments (but collaboration possible)</a:t>
            </a:r>
            <a:endParaRPr lang="en-GB" sz="2000" dirty="0">
              <a:latin typeface="Calibri" panose="020F0502020204030204" pitchFamily="34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</a:pPr>
            <a:r>
              <a:rPr lang="en-AU" sz="2000" dirty="0">
                <a:latin typeface="Calibri" panose="020F0502020204030204" pitchFamily="34" charset="0"/>
                <a:cs typeface="Arial" panose="020B0604020202020204" pitchFamily="34" charset="0"/>
              </a:rPr>
              <a:t>Applied and translational research, such as :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</a:pPr>
            <a:r>
              <a:rPr lang="en-AU" sz="2000" dirty="0">
                <a:latin typeface="Calibri" panose="020F0502020204030204" pitchFamily="34" charset="0"/>
                <a:cs typeface="Arial" panose="020B0604020202020204" pitchFamily="34" charset="0"/>
              </a:rPr>
              <a:t>Clinical trials, pharmaceutical development 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</a:pPr>
            <a:r>
              <a:rPr lang="en-AU" sz="2000" dirty="0">
                <a:latin typeface="Calibri" panose="020F0502020204030204" pitchFamily="34" charset="0"/>
                <a:cs typeface="Arial" panose="020B0604020202020204" pitchFamily="34" charset="0"/>
              </a:rPr>
              <a:t>Applied technology or applied engineering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</a:pPr>
            <a:r>
              <a:rPr lang="en-AU" sz="2000" dirty="0">
                <a:latin typeface="Calibri" panose="020F0502020204030204" pitchFamily="34" charset="0"/>
                <a:cs typeface="Arial" panose="020B0604020202020204" pitchFamily="34" charset="0"/>
              </a:rPr>
              <a:t>Most environmental/ecological or agricultural research (unless about complex basic mechanisms of life)</a:t>
            </a:r>
            <a:endParaRPr lang="en-GB" sz="2000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12192000" cy="1304693"/>
          </a:xfrm>
          <a:prstGeom prst="rect">
            <a:avLst/>
          </a:prstGeom>
          <a:gradFill rotWithShape="0">
            <a:gsLst>
              <a:gs pos="0">
                <a:srgbClr val="0F0F2E"/>
              </a:gs>
              <a:gs pos="100000">
                <a:srgbClr val="333399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normAutofit fontScale="90000"/>
          </a:bodyPr>
          <a:lstStyle/>
          <a:p>
            <a:pPr algn="ctr"/>
            <a:r>
              <a:rPr lang="en-GB" sz="3200" dirty="0">
                <a:solidFill>
                  <a:srgbClr val="FFFFFF"/>
                </a:solidFill>
                <a:latin typeface="Lucida Sans" panose="020B0602030504020204" pitchFamily="34" charset="0"/>
              </a:rPr>
              <a:t>    </a:t>
            </a:r>
            <a:br>
              <a:rPr lang="en-GB" sz="3200" dirty="0">
                <a:solidFill>
                  <a:srgbClr val="FFFFFF"/>
                </a:solidFill>
                <a:latin typeface="Lucida Sans" panose="020B0602030504020204" pitchFamily="34" charset="0"/>
              </a:rPr>
            </a:br>
            <a:r>
              <a:rPr lang="en-GB" sz="3200" dirty="0">
                <a:solidFill>
                  <a:srgbClr val="FFFFFF"/>
                </a:solidFill>
                <a:latin typeface="Lucida Sans" panose="020B0602030504020204" pitchFamily="34" charset="0"/>
              </a:rPr>
              <a:t/>
            </a:r>
            <a:br>
              <a:rPr lang="en-GB" sz="3200" dirty="0">
                <a:solidFill>
                  <a:srgbClr val="FFFFFF"/>
                </a:solidFill>
                <a:latin typeface="Lucida Sans" panose="020B0602030504020204" pitchFamily="34" charset="0"/>
              </a:rPr>
            </a:br>
            <a:r>
              <a:rPr lang="en-GB" sz="3200" dirty="0">
                <a:solidFill>
                  <a:srgbClr val="FFFFFF"/>
                </a:solidFill>
                <a:latin typeface="Lucida Sans" panose="020B0602030504020204" pitchFamily="34" charset="0"/>
              </a:rPr>
              <a:t/>
            </a:r>
            <a:br>
              <a:rPr lang="en-GB" sz="3200" dirty="0">
                <a:solidFill>
                  <a:srgbClr val="FFFFFF"/>
                </a:solidFill>
                <a:latin typeface="Lucida Sans" panose="020B0602030504020204" pitchFamily="34" charset="0"/>
              </a:rPr>
            </a:br>
            <a:r>
              <a:rPr lang="en-GB" sz="3300" dirty="0">
                <a:solidFill>
                  <a:schemeClr val="bg1"/>
                </a:solidFill>
                <a:latin typeface="Lucida Fax" panose="02060602050505020204" pitchFamily="18" charset="0"/>
              </a:rPr>
              <a:t>Out of Scope</a:t>
            </a:r>
            <a:r>
              <a:rPr lang="en-GB" sz="2800" b="1" dirty="0">
                <a:solidFill>
                  <a:schemeClr val="bg1"/>
                </a:solidFill>
                <a:latin typeface="Lucida Sans" panose="020B0602030504020204" pitchFamily="34" charset="0"/>
              </a:rPr>
              <a:t/>
            </a:r>
            <a:br>
              <a:rPr lang="en-GB" sz="2800" b="1" dirty="0">
                <a:solidFill>
                  <a:schemeClr val="bg1"/>
                </a:solidFill>
                <a:latin typeface="Lucida Sans" panose="020B0602030504020204" pitchFamily="34" charset="0"/>
              </a:rPr>
            </a:br>
            <a:r>
              <a:rPr lang="en-GB" sz="3200" dirty="0">
                <a:solidFill>
                  <a:srgbClr val="FFFFFF"/>
                </a:solidFill>
                <a:latin typeface="Lucida Sans" panose="020B0602030504020204" pitchFamily="34" charset="0"/>
              </a:rPr>
              <a:t/>
            </a:r>
            <a:br>
              <a:rPr lang="en-GB" sz="3200" dirty="0">
                <a:solidFill>
                  <a:srgbClr val="FFFFFF"/>
                </a:solidFill>
                <a:latin typeface="Lucida Sans" panose="020B0602030504020204" pitchFamily="34" charset="0"/>
              </a:rPr>
            </a:br>
            <a:r>
              <a:rPr lang="en-GB" sz="3200" dirty="0">
                <a:solidFill>
                  <a:schemeClr val="bg1"/>
                </a:solidFill>
                <a:latin typeface="Lucida Sans" panose="020B0602030504020204" pitchFamily="34" charset="0"/>
              </a:rPr>
              <a:t/>
            </a:r>
            <a:br>
              <a:rPr lang="en-GB" sz="3200" dirty="0">
                <a:solidFill>
                  <a:schemeClr val="bg1"/>
                </a:solidFill>
                <a:latin typeface="Lucida Sans" panose="020B0602030504020204" pitchFamily="34" charset="0"/>
              </a:rPr>
            </a:br>
            <a:endParaRPr lang="en-GB" sz="3200" dirty="0">
              <a:solidFill>
                <a:srgbClr val="FFFFFF"/>
              </a:solidFill>
              <a:latin typeface="Lucida Sans" panose="020B0602030504020204" pitchFamily="34" charset="0"/>
            </a:endParaRPr>
          </a:p>
        </p:txBody>
      </p:sp>
      <p:pic>
        <p:nvPicPr>
          <p:cNvPr id="8" name="Picture 5" descr="C:\HFSP\HFSP-Presentations\Archive\logo-100-blu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502" y="118946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992633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304692"/>
            <a:ext cx="10515600" cy="5151864"/>
          </a:xfrm>
        </p:spPr>
        <p:txBody>
          <a:bodyPr>
            <a:normAutofit/>
          </a:bodyPr>
          <a:lstStyle/>
          <a:p>
            <a:pPr marL="0" indent="0">
              <a:spcBef>
                <a:spcPct val="20000"/>
              </a:spcBef>
              <a:buNone/>
            </a:pPr>
            <a:endParaRPr lang="en-AU" sz="2000" b="1" dirty="0">
              <a:latin typeface="Lucida Fax" panose="02060602050505020204" pitchFamily="18" charset="0"/>
            </a:endParaRPr>
          </a:p>
          <a:p>
            <a:pPr marL="0" indent="0">
              <a:spcBef>
                <a:spcPct val="20000"/>
              </a:spcBef>
              <a:buNone/>
            </a:pPr>
            <a:endParaRPr lang="en-AU" sz="2000" b="1" dirty="0">
              <a:latin typeface="Lucida Fax" panose="02060602050505020204" pitchFamily="18" charset="0"/>
            </a:endParaRPr>
          </a:p>
          <a:p>
            <a:pPr marL="0" indent="0">
              <a:spcBef>
                <a:spcPct val="20000"/>
              </a:spcBef>
              <a:buNone/>
            </a:pPr>
            <a:endParaRPr lang="en-AU" sz="2000" b="1" dirty="0">
              <a:latin typeface="Lucida Fax" panose="02060602050505020204" pitchFamily="18" charset="0"/>
            </a:endParaRPr>
          </a:p>
          <a:p>
            <a:pPr marL="0" indent="0">
              <a:spcBef>
                <a:spcPct val="20000"/>
              </a:spcBef>
              <a:buNone/>
            </a:pPr>
            <a:endParaRPr lang="en-AU" sz="2000" b="1" dirty="0">
              <a:latin typeface="Lucida Fax" panose="02060602050505020204" pitchFamily="18" charset="0"/>
            </a:endParaRPr>
          </a:p>
          <a:p>
            <a:pPr marL="0" indent="0" algn="ctr">
              <a:spcBef>
                <a:spcPct val="20000"/>
              </a:spcBef>
              <a:buNone/>
            </a:pPr>
            <a:endParaRPr lang="en-AU" sz="2000" b="1" dirty="0">
              <a:latin typeface="Lucida Fax" panose="02060602050505020204" pitchFamily="18" charset="0"/>
            </a:endParaRPr>
          </a:p>
          <a:p>
            <a:pPr marL="0" indent="0" algn="ctr">
              <a:spcBef>
                <a:spcPct val="20000"/>
              </a:spcBef>
              <a:buNone/>
            </a:pPr>
            <a:r>
              <a:rPr lang="en-AU" sz="4000" b="1" dirty="0">
                <a:latin typeface="Lucida Fax" panose="02060602050505020204" pitchFamily="18" charset="0"/>
              </a:rPr>
              <a:t>Award Overview 1990 – 2017</a:t>
            </a:r>
          </a:p>
          <a:p>
            <a:pPr marL="342900" indent="-342900">
              <a:spcBef>
                <a:spcPct val="20000"/>
              </a:spcBef>
            </a:pPr>
            <a:endParaRPr lang="de-DE" sz="4000" b="1" dirty="0"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12192000" cy="1304693"/>
          </a:xfrm>
          <a:prstGeom prst="rect">
            <a:avLst/>
          </a:prstGeom>
          <a:gradFill rotWithShape="0">
            <a:gsLst>
              <a:gs pos="0">
                <a:srgbClr val="0F0F2E"/>
              </a:gs>
              <a:gs pos="100000">
                <a:srgbClr val="333399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normAutofit fontScale="90000"/>
          </a:bodyPr>
          <a:lstStyle/>
          <a:p>
            <a:pPr algn="ctr"/>
            <a:r>
              <a:rPr lang="en-GB" sz="3200" dirty="0">
                <a:solidFill>
                  <a:srgbClr val="FFFFFF"/>
                </a:solidFill>
                <a:latin typeface="Lucida Sans" panose="020B0602030504020204" pitchFamily="34" charset="0"/>
              </a:rPr>
              <a:t>    </a:t>
            </a:r>
            <a:br>
              <a:rPr lang="en-GB" sz="3200" dirty="0">
                <a:solidFill>
                  <a:srgbClr val="FFFFFF"/>
                </a:solidFill>
                <a:latin typeface="Lucida Sans" panose="020B0602030504020204" pitchFamily="34" charset="0"/>
              </a:rPr>
            </a:br>
            <a:r>
              <a:rPr lang="en-GB" sz="3200" dirty="0">
                <a:solidFill>
                  <a:srgbClr val="FFFFFF"/>
                </a:solidFill>
                <a:latin typeface="Lucida Sans" panose="020B0602030504020204" pitchFamily="34" charset="0"/>
              </a:rPr>
              <a:t/>
            </a:r>
            <a:br>
              <a:rPr lang="en-GB" sz="3200" dirty="0">
                <a:solidFill>
                  <a:srgbClr val="FFFFFF"/>
                </a:solidFill>
                <a:latin typeface="Lucida Sans" panose="020B0602030504020204" pitchFamily="34" charset="0"/>
              </a:rPr>
            </a:br>
            <a:r>
              <a:rPr lang="en-GB" sz="3200" dirty="0">
                <a:solidFill>
                  <a:srgbClr val="FFFFFF"/>
                </a:solidFill>
                <a:latin typeface="Lucida Sans" panose="020B0602030504020204" pitchFamily="34" charset="0"/>
              </a:rPr>
              <a:t/>
            </a:r>
            <a:br>
              <a:rPr lang="en-GB" sz="3200" dirty="0">
                <a:solidFill>
                  <a:srgbClr val="FFFFFF"/>
                </a:solidFill>
                <a:latin typeface="Lucida Sans" panose="020B0602030504020204" pitchFamily="34" charset="0"/>
              </a:rPr>
            </a:br>
            <a:r>
              <a:rPr lang="en-GB" sz="2800" b="1" dirty="0">
                <a:solidFill>
                  <a:schemeClr val="bg1"/>
                </a:solidFill>
                <a:latin typeface="Lucida Sans" panose="020B0602030504020204" pitchFamily="34" charset="0"/>
              </a:rPr>
              <a:t/>
            </a:r>
            <a:br>
              <a:rPr lang="en-GB" sz="2800" b="1" dirty="0">
                <a:solidFill>
                  <a:schemeClr val="bg1"/>
                </a:solidFill>
                <a:latin typeface="Lucida Sans" panose="020B0602030504020204" pitchFamily="34" charset="0"/>
              </a:rPr>
            </a:br>
            <a:r>
              <a:rPr lang="en-GB" sz="3200" dirty="0">
                <a:solidFill>
                  <a:srgbClr val="FFFFFF"/>
                </a:solidFill>
                <a:latin typeface="Lucida Sans" panose="020B0602030504020204" pitchFamily="34" charset="0"/>
              </a:rPr>
              <a:t/>
            </a:r>
            <a:br>
              <a:rPr lang="en-GB" sz="3200" dirty="0">
                <a:solidFill>
                  <a:srgbClr val="FFFFFF"/>
                </a:solidFill>
                <a:latin typeface="Lucida Sans" panose="020B0602030504020204" pitchFamily="34" charset="0"/>
              </a:rPr>
            </a:br>
            <a:r>
              <a:rPr lang="en-GB" sz="3200" dirty="0">
                <a:solidFill>
                  <a:schemeClr val="bg1"/>
                </a:solidFill>
                <a:latin typeface="Lucida Sans" panose="020B0602030504020204" pitchFamily="34" charset="0"/>
              </a:rPr>
              <a:t/>
            </a:r>
            <a:br>
              <a:rPr lang="en-GB" sz="3200" dirty="0">
                <a:solidFill>
                  <a:schemeClr val="bg1"/>
                </a:solidFill>
                <a:latin typeface="Lucida Sans" panose="020B0602030504020204" pitchFamily="34" charset="0"/>
              </a:rPr>
            </a:br>
            <a:endParaRPr lang="en-GB" sz="3200" dirty="0">
              <a:solidFill>
                <a:srgbClr val="FFFFFF"/>
              </a:solidFill>
              <a:latin typeface="Lucida Sans" panose="020B0602030504020204" pitchFamily="34" charset="0"/>
            </a:endParaRPr>
          </a:p>
        </p:txBody>
      </p:sp>
      <p:pic>
        <p:nvPicPr>
          <p:cNvPr id="8" name="Picture 5" descr="C:\HFSP\HFSP-Presentations\Archive\logo-100-blu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502" y="118946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245205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304692"/>
            <a:ext cx="10515600" cy="5151864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endParaRPr lang="en-US" b="1" dirty="0">
              <a:solidFill>
                <a:srgbClr val="000000"/>
              </a:solidFill>
              <a:latin typeface="Calibri" panose="020F0502020204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indent="0">
              <a:spcAft>
                <a:spcPts val="1200"/>
              </a:spcAft>
              <a:buNone/>
            </a:pPr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Since 1990, HFSPO has supported: </a:t>
            </a:r>
            <a:endParaRPr lang="en-US" sz="2400" b="1" i="1" dirty="0">
              <a:solidFill>
                <a:srgbClr val="000099"/>
              </a:solidFill>
              <a:latin typeface="Comic Sans MS" panose="030F0702030302020204" pitchFamily="66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1200"/>
              </a:spcAft>
            </a:pPr>
            <a:r>
              <a:rPr lang="de-DE" sz="2400" dirty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7008 scientists throughout the world</a:t>
            </a:r>
            <a:endParaRPr lang="en-US" sz="2400" dirty="0">
              <a:latin typeface="Calibri" panose="020F0502020204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1200"/>
              </a:spcAft>
            </a:pPr>
            <a:r>
              <a:rPr lang="en-US" sz="2400" dirty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1059 collaborative Research Grants involving 3902 scientists 	including 465 early career scientists through Young Investigator Grants</a:t>
            </a:r>
          </a:p>
          <a:p>
            <a:pPr marL="342900" indent="-342900">
              <a:spcAft>
                <a:spcPts val="1200"/>
              </a:spcAft>
            </a:pPr>
            <a:r>
              <a:rPr lang="en-US" sz="2400" dirty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3079 postdoctoral Fellowships of ~70 nationalities</a:t>
            </a:r>
          </a:p>
          <a:p>
            <a:pPr marL="342900" indent="-342900">
              <a:spcAft>
                <a:spcPts val="1200"/>
              </a:spcAft>
            </a:pPr>
            <a:r>
              <a:rPr lang="en-US" sz="2400" dirty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220 Career Development Awards</a:t>
            </a:r>
            <a:endParaRPr lang="en-US" sz="2400" strike="sngStrike" dirty="0">
              <a:solidFill>
                <a:srgbClr val="FF0000"/>
              </a:solidFill>
              <a:latin typeface="Calibri" panose="020F0502020204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12192000" cy="1304693"/>
          </a:xfrm>
          <a:prstGeom prst="rect">
            <a:avLst/>
          </a:prstGeom>
          <a:gradFill rotWithShape="0">
            <a:gsLst>
              <a:gs pos="0">
                <a:srgbClr val="0F0F2E"/>
              </a:gs>
              <a:gs pos="100000">
                <a:srgbClr val="333399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normAutofit fontScale="90000"/>
          </a:bodyPr>
          <a:lstStyle/>
          <a:p>
            <a:pPr algn="ctr"/>
            <a:r>
              <a:rPr lang="en-GB" sz="3200" dirty="0">
                <a:solidFill>
                  <a:srgbClr val="FFFFFF"/>
                </a:solidFill>
                <a:latin typeface="Lucida Sans" panose="020B0602030504020204" pitchFamily="34" charset="0"/>
              </a:rPr>
              <a:t>    </a:t>
            </a:r>
            <a:br>
              <a:rPr lang="en-GB" sz="3200" dirty="0">
                <a:solidFill>
                  <a:srgbClr val="FFFFFF"/>
                </a:solidFill>
                <a:latin typeface="Lucida Sans" panose="020B0602030504020204" pitchFamily="34" charset="0"/>
              </a:rPr>
            </a:br>
            <a:r>
              <a:rPr lang="en-GB" sz="3200" dirty="0">
                <a:solidFill>
                  <a:srgbClr val="FFFFFF"/>
                </a:solidFill>
                <a:latin typeface="Lucida Sans" panose="020B0602030504020204" pitchFamily="34" charset="0"/>
              </a:rPr>
              <a:t/>
            </a:r>
            <a:br>
              <a:rPr lang="en-GB" sz="3200" dirty="0">
                <a:solidFill>
                  <a:srgbClr val="FFFFFF"/>
                </a:solidFill>
                <a:latin typeface="Lucida Sans" panose="020B0602030504020204" pitchFamily="34" charset="0"/>
              </a:rPr>
            </a:br>
            <a:r>
              <a:rPr lang="en-GB" sz="3200" dirty="0">
                <a:solidFill>
                  <a:srgbClr val="FFFFFF"/>
                </a:solidFill>
                <a:latin typeface="Lucida Sans" panose="020B0602030504020204" pitchFamily="34" charset="0"/>
              </a:rPr>
              <a:t/>
            </a:r>
            <a:br>
              <a:rPr lang="en-GB" sz="3200" dirty="0">
                <a:solidFill>
                  <a:srgbClr val="FFFFFF"/>
                </a:solidFill>
                <a:latin typeface="Lucida Sans" panose="020B0602030504020204" pitchFamily="34" charset="0"/>
              </a:rPr>
            </a:br>
            <a:r>
              <a:rPr lang="en-GB" sz="3300" dirty="0">
                <a:solidFill>
                  <a:srgbClr val="FFFFFF"/>
                </a:solidFill>
                <a:latin typeface="Lucida Fax" panose="02060602050505020204" pitchFamily="18" charset="0"/>
              </a:rPr>
              <a:t>Award Overview 1990 – 2017</a:t>
            </a:r>
            <a:r>
              <a:rPr lang="en-GB" sz="3300" b="1" dirty="0">
                <a:solidFill>
                  <a:schemeClr val="bg1"/>
                </a:solidFill>
                <a:latin typeface="Lucida Fax" panose="02060602050505020204" pitchFamily="18" charset="0"/>
              </a:rPr>
              <a:t/>
            </a:r>
            <a:br>
              <a:rPr lang="en-GB" sz="3300" b="1" dirty="0">
                <a:solidFill>
                  <a:schemeClr val="bg1"/>
                </a:solidFill>
                <a:latin typeface="Lucida Fax" panose="02060602050505020204" pitchFamily="18" charset="0"/>
              </a:rPr>
            </a:br>
            <a:r>
              <a:rPr lang="en-GB" sz="3300" dirty="0">
                <a:solidFill>
                  <a:srgbClr val="FFFFFF"/>
                </a:solidFill>
                <a:latin typeface="Lucida Fax" panose="02060602050505020204" pitchFamily="18" charset="0"/>
              </a:rPr>
              <a:t/>
            </a:r>
            <a:br>
              <a:rPr lang="en-GB" sz="3300" dirty="0">
                <a:solidFill>
                  <a:srgbClr val="FFFFFF"/>
                </a:solidFill>
                <a:latin typeface="Lucida Fax" panose="02060602050505020204" pitchFamily="18" charset="0"/>
              </a:rPr>
            </a:br>
            <a:r>
              <a:rPr lang="en-GB" sz="3200" dirty="0">
                <a:solidFill>
                  <a:schemeClr val="bg1"/>
                </a:solidFill>
                <a:latin typeface="Lucida Sans" panose="020B0602030504020204" pitchFamily="34" charset="0"/>
              </a:rPr>
              <a:t/>
            </a:r>
            <a:br>
              <a:rPr lang="en-GB" sz="3200" dirty="0">
                <a:solidFill>
                  <a:schemeClr val="bg1"/>
                </a:solidFill>
                <a:latin typeface="Lucida Sans" panose="020B0602030504020204" pitchFamily="34" charset="0"/>
              </a:rPr>
            </a:br>
            <a:endParaRPr lang="en-GB" sz="3200" dirty="0">
              <a:solidFill>
                <a:srgbClr val="FFFFFF"/>
              </a:solidFill>
              <a:latin typeface="Lucida Sans" panose="020B0602030504020204" pitchFamily="34" charset="0"/>
            </a:endParaRPr>
          </a:p>
        </p:txBody>
      </p:sp>
      <p:pic>
        <p:nvPicPr>
          <p:cNvPr id="8" name="Picture 5" descr="C:\HFSP\HFSP-Presentations\Archive\logo-100-blu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502" y="118946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187099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27957" y="1360791"/>
            <a:ext cx="10515600" cy="5151864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endParaRPr lang="en-US" b="1" dirty="0">
              <a:solidFill>
                <a:srgbClr val="000000"/>
              </a:solidFill>
              <a:latin typeface="Calibri" panose="020F0502020204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indent="0" algn="ctr">
              <a:spcAft>
                <a:spcPts val="1200"/>
              </a:spcAft>
              <a:buNone/>
            </a:pPr>
            <a:r>
              <a:rPr lang="en-AU" sz="2400" b="1" dirty="0">
                <a:solidFill>
                  <a:srgbClr val="00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Previous Research Grant, fellowship and CDA awards </a:t>
            </a:r>
          </a:p>
          <a:p>
            <a:pPr marL="0" indent="0" algn="ctr">
              <a:spcAft>
                <a:spcPts val="1200"/>
              </a:spcAft>
              <a:buNone/>
            </a:pPr>
            <a:r>
              <a:rPr lang="en-AU" sz="2400" b="1" dirty="0">
                <a:solidFill>
                  <a:srgbClr val="00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see</a:t>
            </a:r>
          </a:p>
          <a:p>
            <a:pPr marL="0" indent="0" algn="ctr">
              <a:spcAft>
                <a:spcPts val="1200"/>
              </a:spcAft>
              <a:buNone/>
            </a:pP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  <a:hlinkClick r:id="rId2"/>
              </a:rPr>
              <a:t>http://www.hfsp.org/awardees/awards-archive</a:t>
            </a:r>
            <a:endParaRPr lang="en-US" sz="2400" dirty="0">
              <a:solidFill>
                <a:srgbClr val="FF0000"/>
              </a:solidFill>
              <a:latin typeface="Calibri" panose="020F0502020204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indent="0">
              <a:spcAft>
                <a:spcPts val="1200"/>
              </a:spcAft>
              <a:buNone/>
            </a:pPr>
            <a:endParaRPr lang="en-US" sz="2400" strike="sngStrike" dirty="0">
              <a:solidFill>
                <a:srgbClr val="FF0000"/>
              </a:solidFill>
              <a:latin typeface="Calibri" panose="020F0502020204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12192000" cy="1304693"/>
          </a:xfrm>
          <a:prstGeom prst="rect">
            <a:avLst/>
          </a:prstGeom>
          <a:gradFill rotWithShape="0">
            <a:gsLst>
              <a:gs pos="0">
                <a:srgbClr val="0F0F2E"/>
              </a:gs>
              <a:gs pos="100000">
                <a:srgbClr val="333399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normAutofit fontScale="90000"/>
          </a:bodyPr>
          <a:lstStyle/>
          <a:p>
            <a:pPr algn="ctr"/>
            <a:r>
              <a:rPr lang="en-GB" sz="3200" dirty="0">
                <a:solidFill>
                  <a:srgbClr val="FFFFFF"/>
                </a:solidFill>
                <a:latin typeface="Lucida Sans" panose="020B0602030504020204" pitchFamily="34" charset="0"/>
              </a:rPr>
              <a:t>    </a:t>
            </a:r>
            <a:br>
              <a:rPr lang="en-GB" sz="3200" dirty="0">
                <a:solidFill>
                  <a:srgbClr val="FFFFFF"/>
                </a:solidFill>
                <a:latin typeface="Lucida Sans" panose="020B0602030504020204" pitchFamily="34" charset="0"/>
              </a:rPr>
            </a:br>
            <a:r>
              <a:rPr lang="en-GB" sz="3200" dirty="0">
                <a:solidFill>
                  <a:srgbClr val="FFFFFF"/>
                </a:solidFill>
                <a:latin typeface="Lucida Sans" panose="020B0602030504020204" pitchFamily="34" charset="0"/>
              </a:rPr>
              <a:t/>
            </a:r>
            <a:br>
              <a:rPr lang="en-GB" sz="3200" dirty="0">
                <a:solidFill>
                  <a:srgbClr val="FFFFFF"/>
                </a:solidFill>
                <a:latin typeface="Lucida Sans" panose="020B0602030504020204" pitchFamily="34" charset="0"/>
              </a:rPr>
            </a:br>
            <a:r>
              <a:rPr lang="en-GB" sz="3200" dirty="0">
                <a:solidFill>
                  <a:srgbClr val="FFFFFF"/>
                </a:solidFill>
                <a:latin typeface="Lucida Sans" panose="020B0602030504020204" pitchFamily="34" charset="0"/>
              </a:rPr>
              <a:t/>
            </a:r>
            <a:br>
              <a:rPr lang="en-GB" sz="3200" dirty="0">
                <a:solidFill>
                  <a:srgbClr val="FFFFFF"/>
                </a:solidFill>
                <a:latin typeface="Lucida Sans" panose="020B0602030504020204" pitchFamily="34" charset="0"/>
              </a:rPr>
            </a:br>
            <a:r>
              <a:rPr lang="en-GB" sz="3300" dirty="0">
                <a:solidFill>
                  <a:srgbClr val="FFFFFF"/>
                </a:solidFill>
                <a:latin typeface="Lucida Fax" panose="02060602050505020204" pitchFamily="18" charset="0"/>
              </a:rPr>
              <a:t>Award Overview 1990 – 2017</a:t>
            </a:r>
            <a:r>
              <a:rPr lang="en-GB" sz="3300" b="1" dirty="0">
                <a:solidFill>
                  <a:schemeClr val="bg1"/>
                </a:solidFill>
                <a:latin typeface="Lucida Fax" panose="02060602050505020204" pitchFamily="18" charset="0"/>
              </a:rPr>
              <a:t/>
            </a:r>
            <a:br>
              <a:rPr lang="en-GB" sz="3300" b="1" dirty="0">
                <a:solidFill>
                  <a:schemeClr val="bg1"/>
                </a:solidFill>
                <a:latin typeface="Lucida Fax" panose="02060602050505020204" pitchFamily="18" charset="0"/>
              </a:rPr>
            </a:br>
            <a:r>
              <a:rPr lang="en-GB" sz="3300" dirty="0">
                <a:solidFill>
                  <a:srgbClr val="FFFFFF"/>
                </a:solidFill>
                <a:latin typeface="Lucida Fax" panose="02060602050505020204" pitchFamily="18" charset="0"/>
              </a:rPr>
              <a:t/>
            </a:r>
            <a:br>
              <a:rPr lang="en-GB" sz="3300" dirty="0">
                <a:solidFill>
                  <a:srgbClr val="FFFFFF"/>
                </a:solidFill>
                <a:latin typeface="Lucida Fax" panose="02060602050505020204" pitchFamily="18" charset="0"/>
              </a:rPr>
            </a:br>
            <a:r>
              <a:rPr lang="en-GB" sz="3200" dirty="0">
                <a:solidFill>
                  <a:schemeClr val="bg1"/>
                </a:solidFill>
                <a:latin typeface="Lucida Sans" panose="020B0602030504020204" pitchFamily="34" charset="0"/>
              </a:rPr>
              <a:t/>
            </a:r>
            <a:br>
              <a:rPr lang="en-GB" sz="3200" dirty="0">
                <a:solidFill>
                  <a:schemeClr val="bg1"/>
                </a:solidFill>
                <a:latin typeface="Lucida Sans" panose="020B0602030504020204" pitchFamily="34" charset="0"/>
              </a:rPr>
            </a:br>
            <a:endParaRPr lang="en-GB" sz="3200" dirty="0">
              <a:solidFill>
                <a:srgbClr val="FFFFFF"/>
              </a:solidFill>
              <a:latin typeface="Lucida Sans" panose="020B0602030504020204" pitchFamily="34" charset="0"/>
            </a:endParaRPr>
          </a:p>
        </p:txBody>
      </p:sp>
      <p:pic>
        <p:nvPicPr>
          <p:cNvPr id="8" name="Picture 5" descr="C:\HFSP\HFSP-Presentations\Archive\logo-100-blu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5502" y="118946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749222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593194"/>
            <a:ext cx="10515600" cy="4863362"/>
          </a:xfrm>
        </p:spPr>
        <p:txBody>
          <a:bodyPr>
            <a:normAutofit/>
          </a:bodyPr>
          <a:lstStyle/>
          <a:p>
            <a:pPr marL="342900" indent="-342900">
              <a:spcBef>
                <a:spcPct val="20000"/>
              </a:spcBef>
            </a:pPr>
            <a:endParaRPr lang="de-DE" sz="2000" b="1" dirty="0">
              <a:latin typeface="Calibri" panose="020F0502020204030204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</a:pPr>
            <a:endParaRPr lang="en-US" b="1" dirty="0">
              <a:solidFill>
                <a:srgbClr val="000000"/>
              </a:solidFill>
              <a:latin typeface="Calibri" panose="020F0502020204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12192000" cy="1304693"/>
          </a:xfrm>
          <a:prstGeom prst="rect">
            <a:avLst/>
          </a:prstGeom>
          <a:gradFill rotWithShape="0">
            <a:gsLst>
              <a:gs pos="0">
                <a:srgbClr val="0F0F2E"/>
              </a:gs>
              <a:gs pos="100000">
                <a:srgbClr val="333399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normAutofit fontScale="90000"/>
          </a:bodyPr>
          <a:lstStyle/>
          <a:p>
            <a:pPr algn="ctr"/>
            <a:r>
              <a:rPr lang="en-GB" sz="3200" dirty="0">
                <a:solidFill>
                  <a:srgbClr val="FFFFFF"/>
                </a:solidFill>
                <a:latin typeface="Lucida Sans" panose="020B0602030504020204" pitchFamily="34" charset="0"/>
              </a:rPr>
              <a:t>    </a:t>
            </a:r>
            <a:br>
              <a:rPr lang="en-GB" sz="3200" dirty="0">
                <a:solidFill>
                  <a:srgbClr val="FFFFFF"/>
                </a:solidFill>
                <a:latin typeface="Lucida Sans" panose="020B0602030504020204" pitchFamily="34" charset="0"/>
              </a:rPr>
            </a:br>
            <a:r>
              <a:rPr lang="en-GB" sz="3200" dirty="0">
                <a:solidFill>
                  <a:srgbClr val="FFFFFF"/>
                </a:solidFill>
                <a:latin typeface="Lucida Sans" panose="020B0602030504020204" pitchFamily="34" charset="0"/>
              </a:rPr>
              <a:t/>
            </a:r>
            <a:br>
              <a:rPr lang="en-GB" sz="3200" dirty="0">
                <a:solidFill>
                  <a:srgbClr val="FFFFFF"/>
                </a:solidFill>
                <a:latin typeface="Lucida Sans" panose="020B0602030504020204" pitchFamily="34" charset="0"/>
              </a:rPr>
            </a:br>
            <a:r>
              <a:rPr lang="en-GB" sz="3200" dirty="0">
                <a:solidFill>
                  <a:srgbClr val="FFFFFF"/>
                </a:solidFill>
                <a:latin typeface="Lucida Sans" panose="020B0602030504020204" pitchFamily="34" charset="0"/>
              </a:rPr>
              <a:t/>
            </a:r>
            <a:br>
              <a:rPr lang="en-GB" sz="3200" dirty="0">
                <a:solidFill>
                  <a:srgbClr val="FFFFFF"/>
                </a:solidFill>
                <a:latin typeface="Lucida Sans" panose="020B0602030504020204" pitchFamily="34" charset="0"/>
              </a:rPr>
            </a:br>
            <a:r>
              <a:rPr lang="en-GB" sz="3200" dirty="0">
                <a:solidFill>
                  <a:srgbClr val="FFFFFF"/>
                </a:solidFill>
                <a:latin typeface="Lucida Sans" panose="020B0602030504020204" pitchFamily="34" charset="0"/>
              </a:rPr>
              <a:t/>
            </a:r>
            <a:br>
              <a:rPr lang="en-GB" sz="3200" dirty="0">
                <a:solidFill>
                  <a:srgbClr val="FFFFFF"/>
                </a:solidFill>
                <a:latin typeface="Lucida Sans" panose="020B0602030504020204" pitchFamily="34" charset="0"/>
              </a:rPr>
            </a:br>
            <a:r>
              <a:rPr lang="en-GB" sz="3300" dirty="0">
                <a:solidFill>
                  <a:srgbClr val="FFFFFF"/>
                </a:solidFill>
                <a:latin typeface="Lucida Fax" panose="02060602050505020204" pitchFamily="18" charset="0"/>
              </a:rPr>
              <a:t>Contact</a:t>
            </a:r>
            <a:r>
              <a:rPr lang="en-GB" sz="2400" b="1" dirty="0">
                <a:solidFill>
                  <a:schemeClr val="bg1"/>
                </a:solidFill>
                <a:latin typeface="Lucida Sans" panose="020B0602030504020204" pitchFamily="34" charset="0"/>
              </a:rPr>
              <a:t/>
            </a:r>
            <a:br>
              <a:rPr lang="en-GB" sz="2400" b="1" dirty="0">
                <a:solidFill>
                  <a:schemeClr val="bg1"/>
                </a:solidFill>
                <a:latin typeface="Lucida Sans" panose="020B0602030504020204" pitchFamily="34" charset="0"/>
              </a:rPr>
            </a:br>
            <a:r>
              <a:rPr lang="en-GB" sz="2800" b="1" dirty="0">
                <a:solidFill>
                  <a:schemeClr val="bg1"/>
                </a:solidFill>
                <a:latin typeface="Lucida Sans" panose="020B0602030504020204" pitchFamily="34" charset="0"/>
              </a:rPr>
              <a:t/>
            </a:r>
            <a:br>
              <a:rPr lang="en-GB" sz="2800" b="1" dirty="0">
                <a:solidFill>
                  <a:schemeClr val="bg1"/>
                </a:solidFill>
                <a:latin typeface="Lucida Sans" panose="020B0602030504020204" pitchFamily="34" charset="0"/>
              </a:rPr>
            </a:br>
            <a:r>
              <a:rPr lang="en-GB" sz="3200" dirty="0">
                <a:solidFill>
                  <a:srgbClr val="FFFFFF"/>
                </a:solidFill>
                <a:latin typeface="Lucida Sans" panose="020B0602030504020204" pitchFamily="34" charset="0"/>
              </a:rPr>
              <a:t/>
            </a:r>
            <a:br>
              <a:rPr lang="en-GB" sz="3200" dirty="0">
                <a:solidFill>
                  <a:srgbClr val="FFFFFF"/>
                </a:solidFill>
                <a:latin typeface="Lucida Sans" panose="020B0602030504020204" pitchFamily="34" charset="0"/>
              </a:rPr>
            </a:br>
            <a:r>
              <a:rPr lang="en-GB" sz="3200" dirty="0">
                <a:solidFill>
                  <a:schemeClr val="bg1"/>
                </a:solidFill>
                <a:latin typeface="Lucida Sans" panose="020B0602030504020204" pitchFamily="34" charset="0"/>
              </a:rPr>
              <a:t/>
            </a:r>
            <a:br>
              <a:rPr lang="en-GB" sz="3200" dirty="0">
                <a:solidFill>
                  <a:schemeClr val="bg1"/>
                </a:solidFill>
                <a:latin typeface="Lucida Sans" panose="020B0602030504020204" pitchFamily="34" charset="0"/>
              </a:rPr>
            </a:br>
            <a:endParaRPr lang="en-GB" sz="3200" dirty="0">
              <a:solidFill>
                <a:srgbClr val="FFFFFF"/>
              </a:solidFill>
              <a:latin typeface="Lucida Sans" panose="020B0602030504020204" pitchFamily="34" charset="0"/>
            </a:endParaRPr>
          </a:p>
        </p:txBody>
      </p:sp>
      <p:pic>
        <p:nvPicPr>
          <p:cNvPr id="8" name="Picture 5" descr="C:\HFSP\HFSP-Presentations\Archive\logo-100-blu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502" y="118946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487171" y="1717288"/>
            <a:ext cx="561047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Secretary-General</a:t>
            </a:r>
          </a:p>
          <a:p>
            <a:r>
              <a:rPr lang="de-DE" sz="2400" b="1" dirty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Prof. Warwick Anderson</a:t>
            </a:r>
          </a:p>
          <a:p>
            <a:endParaRPr lang="de-DE" sz="2400" b="1" dirty="0">
              <a:solidFill>
                <a:srgbClr val="000000"/>
              </a:solidFill>
              <a:latin typeface="Calibri" panose="020F0502020204030204" pitchFamily="34" charset="0"/>
              <a:cs typeface="Arial" pitchFamily="34" charset="0"/>
            </a:endParaRPr>
          </a:p>
          <a:p>
            <a:r>
              <a:rPr lang="de-DE" sz="2400" b="1" dirty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Fellowships/Career Development Awards</a:t>
            </a:r>
            <a:r>
              <a:rPr lang="de-DE" sz="2400" dirty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 </a:t>
            </a:r>
            <a:r>
              <a:rPr lang="de-DE" sz="2400" b="1" i="1" dirty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fellow@hfsp.org</a:t>
            </a:r>
            <a:r>
              <a:rPr lang="de-DE" sz="2400" dirty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/>
            </a:r>
            <a:br>
              <a:rPr lang="de-DE" sz="2400" dirty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</a:br>
            <a:r>
              <a:rPr lang="de-DE" sz="2400" dirty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/>
            </a:r>
            <a:br>
              <a:rPr lang="de-DE" sz="2400" dirty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</a:br>
            <a:r>
              <a:rPr lang="de-DE" sz="2400" b="1" dirty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Program/Young Investigator Grants</a:t>
            </a:r>
            <a:endParaRPr lang="de-DE" sz="2400" dirty="0">
              <a:solidFill>
                <a:srgbClr val="000000"/>
              </a:solidFill>
              <a:latin typeface="Calibri" panose="020F0502020204030204" pitchFamily="34" charset="0"/>
              <a:cs typeface="Arial" pitchFamily="34" charset="0"/>
            </a:endParaRPr>
          </a:p>
          <a:p>
            <a:r>
              <a:rPr lang="de-DE" sz="2400" b="1" i="1" dirty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grant@hfsp.org</a:t>
            </a:r>
          </a:p>
          <a:p>
            <a:endParaRPr lang="de-DE" sz="2400" b="1" i="1" dirty="0">
              <a:solidFill>
                <a:srgbClr val="000000"/>
              </a:solidFill>
              <a:latin typeface="Calibri" panose="020F0502020204030204" pitchFamily="34" charset="0"/>
              <a:cs typeface="Arial" pitchFamily="34" charset="0"/>
            </a:endParaRPr>
          </a:p>
          <a:p>
            <a:r>
              <a:rPr lang="de-DE" sz="2400" b="1" dirty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Website</a:t>
            </a:r>
            <a:r>
              <a:rPr lang="de-DE" sz="2400" dirty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: </a:t>
            </a:r>
            <a:r>
              <a:rPr lang="de-DE" sz="2400" b="1" i="1" dirty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www.hfsp.org</a:t>
            </a:r>
          </a:p>
          <a:p>
            <a:endParaRPr lang="en-GB" sz="2400" b="1" i="1" dirty="0">
              <a:solidFill>
                <a:srgbClr val="000000"/>
              </a:solidFill>
              <a:latin typeface="Calibri" panose="020F0502020204030204" pitchFamily="34" charset="0"/>
              <a:cs typeface="Arial" pitchFamily="34" charset="0"/>
            </a:endParaRPr>
          </a:p>
          <a:p>
            <a:r>
              <a:rPr lang="de-DE" sz="2400" b="1" dirty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Sign up for HFSP Matters at</a:t>
            </a:r>
            <a:r>
              <a:rPr lang="de-DE" sz="2400" dirty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: </a:t>
            </a:r>
            <a:r>
              <a:rPr lang="de-DE" sz="2400" b="1" i="1" dirty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www.hfsp.org/newsletter</a:t>
            </a:r>
            <a:endParaRPr lang="en-GB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466" y="2345419"/>
            <a:ext cx="1878220" cy="125011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61053" y="3853543"/>
            <a:ext cx="234198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/>
              <a:t>             Warwick Anderson, Secretary General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5502" y="6225016"/>
            <a:ext cx="42232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/>
              <a:t>Barbara Pauly, Director of Fellowships                         Geoff Richards, Director of Grants</a:t>
            </a:r>
            <a:r>
              <a:rPr lang="en-GB" sz="1200" dirty="0"/>
              <a:t> </a:t>
            </a:r>
            <a:endParaRPr lang="en-GB" sz="9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CADFCF62-61C4-45E2-A060-52BAAEAA24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02" y="4347758"/>
            <a:ext cx="1905000" cy="145732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99EEB74C-C4C4-4F3F-8865-6A77DBCEDE7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318" y="4372877"/>
            <a:ext cx="2185152" cy="1453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9389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12192000" cy="1304693"/>
          </a:xfrm>
          <a:prstGeom prst="rect">
            <a:avLst/>
          </a:prstGeom>
          <a:gradFill rotWithShape="0">
            <a:gsLst>
              <a:gs pos="0">
                <a:srgbClr val="0F0F2E"/>
              </a:gs>
              <a:gs pos="100000">
                <a:srgbClr val="333399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normAutofit fontScale="90000"/>
          </a:bodyPr>
          <a:lstStyle/>
          <a:p>
            <a:pPr algn="ctr"/>
            <a:r>
              <a:rPr lang="en-GB" sz="3200" dirty="0">
                <a:solidFill>
                  <a:srgbClr val="FFFFFF"/>
                </a:solidFill>
                <a:latin typeface="Lucida Sans" panose="020B0602030504020204" pitchFamily="34" charset="0"/>
              </a:rPr>
              <a:t>    </a:t>
            </a:r>
            <a:br>
              <a:rPr lang="en-GB" sz="3200" dirty="0">
                <a:solidFill>
                  <a:srgbClr val="FFFFFF"/>
                </a:solidFill>
                <a:latin typeface="Lucida Sans" panose="020B0602030504020204" pitchFamily="34" charset="0"/>
              </a:rPr>
            </a:br>
            <a:r>
              <a:rPr lang="en-GB" sz="3200" dirty="0">
                <a:solidFill>
                  <a:srgbClr val="FFFFFF"/>
                </a:solidFill>
                <a:latin typeface="Lucida Sans" panose="020B0602030504020204" pitchFamily="34" charset="0"/>
              </a:rPr>
              <a:t/>
            </a:r>
            <a:br>
              <a:rPr lang="en-GB" sz="3200" dirty="0">
                <a:solidFill>
                  <a:srgbClr val="FFFFFF"/>
                </a:solidFill>
                <a:latin typeface="Lucida Sans" panose="020B0602030504020204" pitchFamily="34" charset="0"/>
              </a:rPr>
            </a:br>
            <a:r>
              <a:rPr lang="en-GB" sz="3200" dirty="0">
                <a:solidFill>
                  <a:srgbClr val="FFFFFF"/>
                </a:solidFill>
                <a:latin typeface="Lucida Sans" panose="020B0602030504020204" pitchFamily="34" charset="0"/>
              </a:rPr>
              <a:t/>
            </a:r>
            <a:br>
              <a:rPr lang="en-GB" sz="3200" dirty="0">
                <a:solidFill>
                  <a:srgbClr val="FFFFFF"/>
                </a:solidFill>
                <a:latin typeface="Lucida Sans" panose="020B0602030504020204" pitchFamily="34" charset="0"/>
              </a:rPr>
            </a:br>
            <a:r>
              <a:rPr lang="en-GB" sz="3300" dirty="0">
                <a:solidFill>
                  <a:srgbClr val="FFFFFF"/>
                </a:solidFill>
                <a:latin typeface="Lucida Fax" panose="02060602050505020204" pitchFamily="18" charset="0"/>
              </a:rPr>
              <a:t>Examples of recent publications </a:t>
            </a:r>
            <a:r>
              <a:rPr lang="en-GB" sz="3300" b="1" dirty="0">
                <a:solidFill>
                  <a:schemeClr val="bg1"/>
                </a:solidFill>
                <a:latin typeface="Lucida Fax" panose="02060602050505020204" pitchFamily="18" charset="0"/>
              </a:rPr>
              <a:t/>
            </a:r>
            <a:br>
              <a:rPr lang="en-GB" sz="3300" b="1" dirty="0">
                <a:solidFill>
                  <a:schemeClr val="bg1"/>
                </a:solidFill>
                <a:latin typeface="Lucida Fax" panose="02060602050505020204" pitchFamily="18" charset="0"/>
              </a:rPr>
            </a:br>
            <a:r>
              <a:rPr lang="en-GB" sz="3300" dirty="0">
                <a:solidFill>
                  <a:srgbClr val="FFFFFF"/>
                </a:solidFill>
                <a:latin typeface="Lucida Fax" panose="02060602050505020204" pitchFamily="18" charset="0"/>
              </a:rPr>
              <a:t/>
            </a:r>
            <a:br>
              <a:rPr lang="en-GB" sz="3300" dirty="0">
                <a:solidFill>
                  <a:srgbClr val="FFFFFF"/>
                </a:solidFill>
                <a:latin typeface="Lucida Fax" panose="02060602050505020204" pitchFamily="18" charset="0"/>
              </a:rPr>
            </a:br>
            <a:r>
              <a:rPr lang="en-GB" sz="3200" dirty="0">
                <a:solidFill>
                  <a:schemeClr val="bg1"/>
                </a:solidFill>
                <a:latin typeface="Lucida Sans" panose="020B0602030504020204" pitchFamily="34" charset="0"/>
              </a:rPr>
              <a:t/>
            </a:r>
            <a:br>
              <a:rPr lang="en-GB" sz="3200" dirty="0">
                <a:solidFill>
                  <a:schemeClr val="bg1"/>
                </a:solidFill>
                <a:latin typeface="Lucida Sans" panose="020B0602030504020204" pitchFamily="34" charset="0"/>
              </a:rPr>
            </a:br>
            <a:endParaRPr lang="en-GB" sz="3200" dirty="0">
              <a:solidFill>
                <a:srgbClr val="FFFFFF"/>
              </a:solidFill>
              <a:latin typeface="Lucida Sans" panose="020B0602030504020204" pitchFamily="34" charset="0"/>
            </a:endParaRPr>
          </a:p>
        </p:txBody>
      </p:sp>
      <p:pic>
        <p:nvPicPr>
          <p:cNvPr id="8" name="Picture 5" descr="C:\HFSP\HFSP-Presentations\Archive\logo-100-blu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5502" y="118946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Screenshot 2017-10-20 13.15.4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839" y="1365370"/>
            <a:ext cx="7529131" cy="3113068"/>
          </a:xfrm>
          <a:prstGeom prst="rect">
            <a:avLst/>
          </a:prstGeom>
        </p:spPr>
      </p:pic>
      <p:pic>
        <p:nvPicPr>
          <p:cNvPr id="9" name="Picture 8" descr="Screenshot 2017-10-20 13.16.36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981" y="4615362"/>
            <a:ext cx="5970264" cy="1964508"/>
          </a:xfrm>
          <a:prstGeom prst="rect">
            <a:avLst/>
          </a:prstGeom>
        </p:spPr>
      </p:pic>
      <p:pic>
        <p:nvPicPr>
          <p:cNvPr id="11" name="Picture 10" descr="Screenshot 2017-10-20 13.23.11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258" y="4343612"/>
            <a:ext cx="1757214" cy="2514388"/>
          </a:xfrm>
          <a:prstGeom prst="rect">
            <a:avLst/>
          </a:prstGeom>
        </p:spPr>
      </p:pic>
      <p:pic>
        <p:nvPicPr>
          <p:cNvPr id="12" name="Picture 11" descr="Screenshot 2017-10-20 13.24.05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023" y="4342053"/>
            <a:ext cx="1691589" cy="2511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8295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12192000" cy="1304693"/>
          </a:xfrm>
          <a:prstGeom prst="rect">
            <a:avLst/>
          </a:prstGeom>
          <a:gradFill rotWithShape="0">
            <a:gsLst>
              <a:gs pos="0">
                <a:srgbClr val="0F0F2E"/>
              </a:gs>
              <a:gs pos="100000">
                <a:srgbClr val="333399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normAutofit fontScale="90000"/>
          </a:bodyPr>
          <a:lstStyle/>
          <a:p>
            <a:pPr algn="ctr"/>
            <a:r>
              <a:rPr lang="en-GB" sz="3200" dirty="0">
                <a:solidFill>
                  <a:srgbClr val="FFFFFF"/>
                </a:solidFill>
                <a:latin typeface="Lucida Sans" panose="020B0602030504020204" pitchFamily="34" charset="0"/>
              </a:rPr>
              <a:t>    </a:t>
            </a:r>
            <a:br>
              <a:rPr lang="en-GB" sz="3200" dirty="0">
                <a:solidFill>
                  <a:srgbClr val="FFFFFF"/>
                </a:solidFill>
                <a:latin typeface="Lucida Sans" panose="020B0602030504020204" pitchFamily="34" charset="0"/>
              </a:rPr>
            </a:br>
            <a:r>
              <a:rPr lang="en-GB" sz="3200" dirty="0">
                <a:solidFill>
                  <a:srgbClr val="FFFFFF"/>
                </a:solidFill>
                <a:latin typeface="Lucida Sans" panose="020B0602030504020204" pitchFamily="34" charset="0"/>
              </a:rPr>
              <a:t/>
            </a:r>
            <a:br>
              <a:rPr lang="en-GB" sz="3200" dirty="0">
                <a:solidFill>
                  <a:srgbClr val="FFFFFF"/>
                </a:solidFill>
                <a:latin typeface="Lucida Sans" panose="020B0602030504020204" pitchFamily="34" charset="0"/>
              </a:rPr>
            </a:br>
            <a:r>
              <a:rPr lang="en-GB" sz="3200" dirty="0">
                <a:solidFill>
                  <a:srgbClr val="FFFFFF"/>
                </a:solidFill>
                <a:latin typeface="Lucida Sans" panose="020B0602030504020204" pitchFamily="34" charset="0"/>
              </a:rPr>
              <a:t/>
            </a:r>
            <a:br>
              <a:rPr lang="en-GB" sz="3200" dirty="0">
                <a:solidFill>
                  <a:srgbClr val="FFFFFF"/>
                </a:solidFill>
                <a:latin typeface="Lucida Sans" panose="020B0602030504020204" pitchFamily="34" charset="0"/>
              </a:rPr>
            </a:br>
            <a:r>
              <a:rPr lang="en-GB" sz="3300" dirty="0">
                <a:solidFill>
                  <a:srgbClr val="FFFFFF"/>
                </a:solidFill>
                <a:latin typeface="Lucida Fax" panose="02060602050505020204" pitchFamily="18" charset="0"/>
              </a:rPr>
              <a:t>Examples</a:t>
            </a:r>
            <a:r>
              <a:rPr lang="en-GB" sz="3300" b="1" dirty="0">
                <a:solidFill>
                  <a:schemeClr val="bg1"/>
                </a:solidFill>
                <a:latin typeface="Lucida Fax" panose="02060602050505020204" pitchFamily="18" charset="0"/>
              </a:rPr>
              <a:t/>
            </a:r>
            <a:br>
              <a:rPr lang="en-GB" sz="3300" b="1" dirty="0">
                <a:solidFill>
                  <a:schemeClr val="bg1"/>
                </a:solidFill>
                <a:latin typeface="Lucida Fax" panose="02060602050505020204" pitchFamily="18" charset="0"/>
              </a:rPr>
            </a:br>
            <a:r>
              <a:rPr lang="en-GB" sz="3300" dirty="0">
                <a:solidFill>
                  <a:srgbClr val="FFFFFF"/>
                </a:solidFill>
                <a:latin typeface="Lucida Fax" panose="02060602050505020204" pitchFamily="18" charset="0"/>
              </a:rPr>
              <a:t/>
            </a:r>
            <a:br>
              <a:rPr lang="en-GB" sz="3300" dirty="0">
                <a:solidFill>
                  <a:srgbClr val="FFFFFF"/>
                </a:solidFill>
                <a:latin typeface="Lucida Fax" panose="02060602050505020204" pitchFamily="18" charset="0"/>
              </a:rPr>
            </a:br>
            <a:r>
              <a:rPr lang="en-GB" sz="3200" dirty="0">
                <a:solidFill>
                  <a:schemeClr val="bg1"/>
                </a:solidFill>
                <a:latin typeface="Lucida Sans" panose="020B0602030504020204" pitchFamily="34" charset="0"/>
              </a:rPr>
              <a:t/>
            </a:r>
            <a:br>
              <a:rPr lang="en-GB" sz="3200" dirty="0">
                <a:solidFill>
                  <a:schemeClr val="bg1"/>
                </a:solidFill>
                <a:latin typeface="Lucida Sans" panose="020B0602030504020204" pitchFamily="34" charset="0"/>
              </a:rPr>
            </a:br>
            <a:endParaRPr lang="en-GB" sz="3200" dirty="0">
              <a:solidFill>
                <a:srgbClr val="FFFFFF"/>
              </a:solidFill>
              <a:latin typeface="Lucida Sans" panose="020B0602030504020204" pitchFamily="34" charset="0"/>
            </a:endParaRPr>
          </a:p>
        </p:txBody>
      </p:sp>
      <p:pic>
        <p:nvPicPr>
          <p:cNvPr id="8" name="Picture 5" descr="C:\HFSP\HFSP-Presentations\Archive\logo-100-blu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5502" y="118946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 descr="Screenshot 2017-10-20 13.30.3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167" y="1456267"/>
            <a:ext cx="9144000" cy="2599765"/>
          </a:xfrm>
          <a:prstGeom prst="rect">
            <a:avLst/>
          </a:prstGeom>
        </p:spPr>
      </p:pic>
      <p:pic>
        <p:nvPicPr>
          <p:cNvPr id="3" name="Picture 2" descr="Screenshot 2017-10-20 13.32.47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2900" y="3992034"/>
            <a:ext cx="3873500" cy="2628900"/>
          </a:xfrm>
          <a:prstGeom prst="rect">
            <a:avLst/>
          </a:prstGeom>
        </p:spPr>
      </p:pic>
      <p:pic>
        <p:nvPicPr>
          <p:cNvPr id="4" name="Picture 3" descr="Screenshot 2017-10-20 13.34.15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569" y="4150784"/>
            <a:ext cx="2295608" cy="2326216"/>
          </a:xfrm>
          <a:prstGeom prst="rect">
            <a:avLst/>
          </a:prstGeom>
        </p:spPr>
      </p:pic>
      <p:pic>
        <p:nvPicPr>
          <p:cNvPr id="5" name="Picture 4" descr="Screenshot 2017-10-20 13.35.16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4112685"/>
            <a:ext cx="4399456" cy="2385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6633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AU" sz="2400" b="1" dirty="0">
                <a:solidFill>
                  <a:srgbClr val="000000"/>
                </a:solidFill>
                <a:latin typeface="Calibri" panose="020F0502020204030204" pitchFamily="34" charset="0"/>
                <a:cs typeface="Arial" charset="0"/>
              </a:rPr>
              <a:t>HFSPO promotes and funds basic research</a:t>
            </a:r>
          </a:p>
          <a:p>
            <a:pPr marL="742950" lvl="1" indent="-285750">
              <a:spcBef>
                <a:spcPts val="0"/>
              </a:spcBef>
              <a:spcAft>
                <a:spcPts val="600"/>
              </a:spcAft>
            </a:pPr>
            <a:r>
              <a:rPr lang="en-AU" dirty="0">
                <a:solidFill>
                  <a:srgbClr val="000000"/>
                </a:solidFill>
                <a:latin typeface="Calibri" panose="020F0502020204030204" pitchFamily="34" charset="0"/>
                <a:cs typeface="Arial" charset="0"/>
              </a:rPr>
              <a:t>innovative, cutting edge research to extend the frontiers of life sciences </a:t>
            </a:r>
          </a:p>
          <a:p>
            <a:pPr marL="742950" lvl="1" indent="-285750">
              <a:spcBef>
                <a:spcPts val="0"/>
              </a:spcBef>
              <a:spcAft>
                <a:spcPts val="600"/>
              </a:spcAft>
            </a:pPr>
            <a:r>
              <a:rPr lang="en-AU" dirty="0">
                <a:solidFill>
                  <a:srgbClr val="000000"/>
                </a:solidFill>
                <a:latin typeface="Calibri" panose="020F0502020204030204" pitchFamily="34" charset="0"/>
                <a:cs typeface="Arial" charset="0"/>
              </a:rPr>
              <a:t>focused on the elucidation of the sophisticated and complex mechanisms of living organisms  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</a:pPr>
            <a:endParaRPr lang="en-AU" sz="2400" b="1" dirty="0">
              <a:solidFill>
                <a:srgbClr val="000000"/>
              </a:solidFill>
              <a:latin typeface="Calibri" panose="020F0502020204030204" pitchFamily="34" charset="0"/>
              <a:cs typeface="Arial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AU" sz="2400" b="1" dirty="0">
                <a:solidFill>
                  <a:srgbClr val="000000"/>
                </a:solidFill>
                <a:latin typeface="Calibri" panose="020F0502020204030204" pitchFamily="34" charset="0"/>
                <a:cs typeface="Arial" charset="0"/>
              </a:rPr>
              <a:t>HFSPO attaches the highest importance to </a:t>
            </a:r>
          </a:p>
          <a:p>
            <a:pPr marL="742950" lvl="1" indent="-285750">
              <a:spcBef>
                <a:spcPts val="0"/>
              </a:spcBef>
              <a:spcAft>
                <a:spcPts val="600"/>
              </a:spcAft>
            </a:pPr>
            <a:r>
              <a:rPr lang="en-AU" dirty="0">
                <a:solidFill>
                  <a:srgbClr val="000000"/>
                </a:solidFill>
                <a:latin typeface="Calibri" panose="020F0502020204030204" pitchFamily="34" charset="0"/>
                <a:cs typeface="Arial" charset="0"/>
              </a:rPr>
              <a:t>scientific merit </a:t>
            </a:r>
          </a:p>
          <a:p>
            <a:pPr marL="742950" lvl="1" indent="-285750">
              <a:spcBef>
                <a:spcPts val="0"/>
              </a:spcBef>
              <a:spcAft>
                <a:spcPts val="600"/>
              </a:spcAft>
            </a:pPr>
            <a:r>
              <a:rPr lang="en-AU" dirty="0">
                <a:solidFill>
                  <a:srgbClr val="000000"/>
                </a:solidFill>
                <a:latin typeface="Calibri" panose="020F0502020204030204" pitchFamily="34" charset="0"/>
                <a:cs typeface="Arial" charset="0"/>
              </a:rPr>
              <a:t>internationality (especially intercontinentality) and </a:t>
            </a:r>
          </a:p>
          <a:p>
            <a:pPr marL="742950" lvl="1" indent="-285750">
              <a:spcBef>
                <a:spcPts val="0"/>
              </a:spcBef>
              <a:spcAft>
                <a:spcPts val="600"/>
              </a:spcAft>
            </a:pPr>
            <a:r>
              <a:rPr lang="en-AU" dirty="0">
                <a:solidFill>
                  <a:srgbClr val="000000"/>
                </a:solidFill>
                <a:latin typeface="Calibri" panose="020F0502020204030204" pitchFamily="34" charset="0"/>
                <a:cs typeface="Arial" charset="0"/>
              </a:rPr>
              <a:t>interdisciplinarity</a:t>
            </a:r>
          </a:p>
          <a:p>
            <a:pPr lvl="1" algn="just">
              <a:spcBef>
                <a:spcPct val="20000"/>
              </a:spcBef>
            </a:pPr>
            <a:endParaRPr lang="en-US" sz="1800" b="1" dirty="0">
              <a:solidFill>
                <a:srgbClr val="000000"/>
              </a:solidFill>
              <a:latin typeface="Arial" charset="0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endParaRPr lang="en-GB" sz="1800" b="1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endParaRPr lang="en-GB" sz="1800" b="1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923" y="6132668"/>
            <a:ext cx="7390750" cy="47382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12192000" cy="1304693"/>
          </a:xfrm>
          <a:prstGeom prst="rect">
            <a:avLst/>
          </a:prstGeom>
          <a:gradFill rotWithShape="0">
            <a:gsLst>
              <a:gs pos="0">
                <a:srgbClr val="0F0F2E"/>
              </a:gs>
              <a:gs pos="100000">
                <a:srgbClr val="333399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3200" dirty="0">
                <a:solidFill>
                  <a:srgbClr val="FFFFFF"/>
                </a:solidFill>
                <a:latin typeface="Lucida Sans" panose="020B0602030504020204" pitchFamily="34" charset="0"/>
              </a:rPr>
              <a:t>    </a:t>
            </a:r>
            <a:r>
              <a:rPr lang="en-GB" sz="3000" dirty="0">
                <a:solidFill>
                  <a:srgbClr val="FFFFFF"/>
                </a:solidFill>
                <a:latin typeface="Lucida Fax" panose="02060602050505020204" pitchFamily="18" charset="0"/>
              </a:rPr>
              <a:t>Human Frontier Science Program</a:t>
            </a:r>
          </a:p>
        </p:txBody>
      </p:sp>
      <p:pic>
        <p:nvPicPr>
          <p:cNvPr id="8" name="Picture 5" descr="C:\HFSP\HFSP-Presentations\Archive\logo-100-blu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5502" y="118946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341718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12192000" cy="1304693"/>
          </a:xfrm>
          <a:prstGeom prst="rect">
            <a:avLst/>
          </a:prstGeom>
          <a:gradFill rotWithShape="0">
            <a:gsLst>
              <a:gs pos="0">
                <a:srgbClr val="0F0F2E"/>
              </a:gs>
              <a:gs pos="100000">
                <a:srgbClr val="333399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normAutofit fontScale="90000"/>
          </a:bodyPr>
          <a:lstStyle/>
          <a:p>
            <a:pPr algn="ctr"/>
            <a:r>
              <a:rPr lang="en-GB" sz="3200" dirty="0">
                <a:solidFill>
                  <a:srgbClr val="FFFFFF"/>
                </a:solidFill>
                <a:latin typeface="Lucida Sans" panose="020B0602030504020204" pitchFamily="34" charset="0"/>
              </a:rPr>
              <a:t>    </a:t>
            </a:r>
            <a:br>
              <a:rPr lang="en-GB" sz="3200" dirty="0">
                <a:solidFill>
                  <a:srgbClr val="FFFFFF"/>
                </a:solidFill>
                <a:latin typeface="Lucida Sans" panose="020B0602030504020204" pitchFamily="34" charset="0"/>
              </a:rPr>
            </a:br>
            <a:r>
              <a:rPr lang="en-GB" sz="3200" dirty="0">
                <a:solidFill>
                  <a:srgbClr val="FFFFFF"/>
                </a:solidFill>
                <a:latin typeface="Lucida Sans" panose="020B0602030504020204" pitchFamily="34" charset="0"/>
              </a:rPr>
              <a:t/>
            </a:r>
            <a:br>
              <a:rPr lang="en-GB" sz="3200" dirty="0">
                <a:solidFill>
                  <a:srgbClr val="FFFFFF"/>
                </a:solidFill>
                <a:latin typeface="Lucida Sans" panose="020B0602030504020204" pitchFamily="34" charset="0"/>
              </a:rPr>
            </a:br>
            <a:r>
              <a:rPr lang="en-GB" sz="3200" dirty="0">
                <a:solidFill>
                  <a:srgbClr val="FFFFFF"/>
                </a:solidFill>
                <a:latin typeface="Lucida Sans" panose="020B0602030504020204" pitchFamily="34" charset="0"/>
              </a:rPr>
              <a:t/>
            </a:r>
            <a:br>
              <a:rPr lang="en-GB" sz="3200" dirty="0">
                <a:solidFill>
                  <a:srgbClr val="FFFFFF"/>
                </a:solidFill>
                <a:latin typeface="Lucida Sans" panose="020B0602030504020204" pitchFamily="34" charset="0"/>
              </a:rPr>
            </a:br>
            <a:r>
              <a:rPr lang="en-GB" sz="3300" dirty="0">
                <a:solidFill>
                  <a:srgbClr val="FFFFFF"/>
                </a:solidFill>
                <a:latin typeface="Lucida Fax" panose="02060602050505020204" pitchFamily="18" charset="0"/>
              </a:rPr>
              <a:t>Examples</a:t>
            </a:r>
            <a:r>
              <a:rPr lang="en-GB" sz="3300" b="1" dirty="0">
                <a:solidFill>
                  <a:schemeClr val="bg1"/>
                </a:solidFill>
                <a:latin typeface="Lucida Fax" panose="02060602050505020204" pitchFamily="18" charset="0"/>
              </a:rPr>
              <a:t/>
            </a:r>
            <a:br>
              <a:rPr lang="en-GB" sz="3300" b="1" dirty="0">
                <a:solidFill>
                  <a:schemeClr val="bg1"/>
                </a:solidFill>
                <a:latin typeface="Lucida Fax" panose="02060602050505020204" pitchFamily="18" charset="0"/>
              </a:rPr>
            </a:br>
            <a:r>
              <a:rPr lang="en-GB" sz="3300" dirty="0">
                <a:solidFill>
                  <a:srgbClr val="FFFFFF"/>
                </a:solidFill>
                <a:latin typeface="Lucida Fax" panose="02060602050505020204" pitchFamily="18" charset="0"/>
              </a:rPr>
              <a:t/>
            </a:r>
            <a:br>
              <a:rPr lang="en-GB" sz="3300" dirty="0">
                <a:solidFill>
                  <a:srgbClr val="FFFFFF"/>
                </a:solidFill>
                <a:latin typeface="Lucida Fax" panose="02060602050505020204" pitchFamily="18" charset="0"/>
              </a:rPr>
            </a:br>
            <a:r>
              <a:rPr lang="en-GB" sz="3200" dirty="0">
                <a:solidFill>
                  <a:schemeClr val="bg1"/>
                </a:solidFill>
                <a:latin typeface="Lucida Sans" panose="020B0602030504020204" pitchFamily="34" charset="0"/>
              </a:rPr>
              <a:t/>
            </a:r>
            <a:br>
              <a:rPr lang="en-GB" sz="3200" dirty="0">
                <a:solidFill>
                  <a:schemeClr val="bg1"/>
                </a:solidFill>
                <a:latin typeface="Lucida Sans" panose="020B0602030504020204" pitchFamily="34" charset="0"/>
              </a:rPr>
            </a:br>
            <a:endParaRPr lang="en-GB" sz="3200" dirty="0">
              <a:solidFill>
                <a:srgbClr val="FFFFFF"/>
              </a:solidFill>
              <a:latin typeface="Lucida Sans" panose="020B0602030504020204" pitchFamily="34" charset="0"/>
            </a:endParaRPr>
          </a:p>
        </p:txBody>
      </p:sp>
      <p:pic>
        <p:nvPicPr>
          <p:cNvPr id="8" name="Picture 5" descr="C:\HFSP\HFSP-Presentations\Archive\logo-100-blu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5502" y="118946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 descr="Screenshot 2017-10-20 13.47.5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167" y="1437217"/>
            <a:ext cx="9546167" cy="199868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252045" y="3486006"/>
            <a:ext cx="28634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(2016) </a:t>
            </a:r>
            <a:r>
              <a:rPr lang="en-US" sz="1600" i="1" dirty="0"/>
              <a:t>PNAS</a:t>
            </a:r>
            <a:r>
              <a:rPr lang="en-US" sz="1600" dirty="0"/>
              <a:t>. </a:t>
            </a:r>
            <a:r>
              <a:rPr lang="en-US" sz="1600" b="1" dirty="0"/>
              <a:t>113</a:t>
            </a:r>
            <a:r>
              <a:rPr lang="en-US" sz="1600" dirty="0"/>
              <a:t>, E5838–E5846</a:t>
            </a:r>
          </a:p>
        </p:txBody>
      </p:sp>
      <p:pic>
        <p:nvPicPr>
          <p:cNvPr id="4" name="Picture 3" descr="Screenshot 2017-10-20 13.55.50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767" y="3551767"/>
            <a:ext cx="4459816" cy="2983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0256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AU" sz="3600" b="1" dirty="0">
              <a:latin typeface="Lucida Sans" panose="020B0602030504020204" pitchFamily="34" charset="0"/>
            </a:endParaRPr>
          </a:p>
          <a:p>
            <a:pPr marL="0" indent="0" algn="ctr">
              <a:buNone/>
            </a:pPr>
            <a:endParaRPr lang="en-AU" sz="3600" b="1" dirty="0">
              <a:latin typeface="Lucida Sans" panose="020B0602030504020204" pitchFamily="34" charset="0"/>
            </a:endParaRPr>
          </a:p>
          <a:p>
            <a:pPr marL="0" indent="0" algn="ctr">
              <a:buNone/>
            </a:pPr>
            <a:r>
              <a:rPr lang="en-AU" sz="4000" b="1" dirty="0">
                <a:latin typeface="Lucida Fax"/>
                <a:cs typeface="Lucida Fax"/>
              </a:rPr>
              <a:t>Funding Schemes</a:t>
            </a:r>
          </a:p>
          <a:p>
            <a:pPr algn="ctr"/>
            <a:endParaRPr lang="en-AU" sz="3600" b="1" dirty="0">
              <a:latin typeface="Lucida Fax"/>
              <a:cs typeface="Lucida Fax"/>
            </a:endParaRPr>
          </a:p>
          <a:p>
            <a:pPr lvl="1" algn="just">
              <a:spcBef>
                <a:spcPct val="20000"/>
              </a:spcBef>
            </a:pPr>
            <a:endParaRPr lang="en-US" sz="1800" b="1" dirty="0">
              <a:solidFill>
                <a:srgbClr val="000000"/>
              </a:solidFill>
              <a:latin typeface="Arial" charset="0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endParaRPr lang="en-GB" sz="1800" b="1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endParaRPr lang="en-GB" sz="1800" b="1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12192000" cy="1304693"/>
          </a:xfrm>
          <a:prstGeom prst="rect">
            <a:avLst/>
          </a:prstGeom>
          <a:gradFill rotWithShape="0">
            <a:gsLst>
              <a:gs pos="0">
                <a:srgbClr val="0F0F2E"/>
              </a:gs>
              <a:gs pos="100000">
                <a:srgbClr val="333399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3200" dirty="0">
                <a:solidFill>
                  <a:srgbClr val="FFFFFF"/>
                </a:solidFill>
                <a:latin typeface="Lucida Sans" panose="020B0602030504020204" pitchFamily="34" charset="0"/>
              </a:rPr>
              <a:t>    </a:t>
            </a:r>
            <a:r>
              <a:rPr lang="en-GB" sz="3000" dirty="0">
                <a:solidFill>
                  <a:srgbClr val="FFFFFF"/>
                </a:solidFill>
                <a:latin typeface="Lucida Fax" panose="02060602050505020204" pitchFamily="18" charset="0"/>
              </a:rPr>
              <a:t>Human Frontier Science Program</a:t>
            </a:r>
          </a:p>
        </p:txBody>
      </p:sp>
      <p:pic>
        <p:nvPicPr>
          <p:cNvPr id="8" name="Picture 5" descr="C:\HFSP\HFSP-Presentations\Archive\logo-100-blu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502" y="118946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6856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304692"/>
            <a:ext cx="10515600" cy="5553308"/>
          </a:xfrm>
        </p:spPr>
        <p:txBody>
          <a:bodyPr>
            <a:normAutofit/>
          </a:bodyPr>
          <a:lstStyle/>
          <a:p>
            <a:pPr marL="342900" indent="-342900">
              <a:spcBef>
                <a:spcPct val="20000"/>
              </a:spcBef>
            </a:pPr>
            <a:endParaRPr lang="de-DE" sz="2000" b="1" dirty="0">
              <a:latin typeface="Calibri" panose="020F0502020204030204" pitchFamily="34" charset="0"/>
              <a:cs typeface="Arial" pitchFamily="34" charset="0"/>
            </a:endParaRPr>
          </a:p>
          <a:p>
            <a:pPr marL="0" indent="0">
              <a:spcBef>
                <a:spcPct val="20000"/>
              </a:spcBef>
              <a:buNone/>
            </a:pPr>
            <a:r>
              <a:rPr lang="de-DE" sz="2300" b="1" dirty="0">
                <a:latin typeface="Calibri" panose="020F0502020204030204" pitchFamily="34" charset="0"/>
                <a:cs typeface="Arial" pitchFamily="34" charset="0"/>
              </a:rPr>
              <a:t>Research Grants for Intercontinental Teams </a:t>
            </a:r>
          </a:p>
          <a:p>
            <a:pPr lvl="1">
              <a:spcBef>
                <a:spcPct val="20000"/>
              </a:spcBef>
            </a:pPr>
            <a:r>
              <a:rPr lang="de-DE" sz="2300" dirty="0">
                <a:latin typeface="Calibri" panose="020F0502020204030204" pitchFamily="34" charset="0"/>
                <a:cs typeface="Arial" pitchFamily="34" charset="0"/>
              </a:rPr>
              <a:t>Collaborations to pursue creative, transformative research ideas</a:t>
            </a:r>
          </a:p>
          <a:p>
            <a:pPr marL="1257300" lvl="2" indent="-342900">
              <a:spcBef>
                <a:spcPct val="20000"/>
              </a:spcBef>
              <a:buFontTx/>
              <a:buChar char="•"/>
            </a:pPr>
            <a:r>
              <a:rPr lang="de-DE" sz="2300" dirty="0">
                <a:latin typeface="Calibri" panose="020F0502020204030204" pitchFamily="34" charset="0"/>
                <a:cs typeface="Arial" pitchFamily="34" charset="0"/>
              </a:rPr>
              <a:t>Young Investigator Grants</a:t>
            </a:r>
          </a:p>
          <a:p>
            <a:pPr marL="1257300" lvl="2" indent="-342900">
              <a:spcBef>
                <a:spcPct val="20000"/>
              </a:spcBef>
              <a:buFontTx/>
              <a:buChar char="•"/>
            </a:pPr>
            <a:r>
              <a:rPr lang="de-DE" sz="2300" dirty="0">
                <a:latin typeface="Calibri" panose="020F0502020204030204" pitchFamily="34" charset="0"/>
                <a:cs typeface="Arial" pitchFamily="34" charset="0"/>
              </a:rPr>
              <a:t>Program Grants</a:t>
            </a:r>
          </a:p>
          <a:p>
            <a:pPr marL="342900" indent="-342900">
              <a:spcBef>
                <a:spcPct val="20000"/>
              </a:spcBef>
            </a:pPr>
            <a:endParaRPr lang="de-DE" sz="2300" b="1" dirty="0">
              <a:latin typeface="Calibri" panose="020F0502020204030204" pitchFamily="34" charset="0"/>
              <a:cs typeface="Arial" pitchFamily="34" charset="0"/>
            </a:endParaRPr>
          </a:p>
          <a:p>
            <a:pPr marL="0" indent="0">
              <a:spcBef>
                <a:spcPct val="20000"/>
              </a:spcBef>
              <a:buNone/>
            </a:pPr>
            <a:r>
              <a:rPr lang="de-DE" sz="2300" b="1" dirty="0">
                <a:latin typeface="Calibri" panose="020F0502020204030204" pitchFamily="34" charset="0"/>
                <a:cs typeface="Arial" pitchFamily="34" charset="0"/>
              </a:rPr>
              <a:t>Postdoctoral Fellowships</a:t>
            </a:r>
          </a:p>
          <a:p>
            <a:pPr marL="1257300" lvl="2" indent="-342900">
              <a:spcBef>
                <a:spcPct val="20000"/>
              </a:spcBef>
            </a:pPr>
            <a:r>
              <a:rPr lang="de-DE" sz="2300" dirty="0">
                <a:latin typeface="Calibri" panose="020F0502020204030204" pitchFamily="34" charset="0"/>
                <a:cs typeface="Arial" pitchFamily="34" charset="0"/>
              </a:rPr>
              <a:t>Long Term Fellowships  - for the most able postdocs in the life sciences </a:t>
            </a:r>
          </a:p>
          <a:p>
            <a:pPr marL="1257300" lvl="2" indent="-342900">
              <a:spcBef>
                <a:spcPct val="20000"/>
              </a:spcBef>
            </a:pPr>
            <a:r>
              <a:rPr lang="de-DE" sz="2300" dirty="0">
                <a:latin typeface="Calibri" panose="020F0502020204030204" pitchFamily="34" charset="0"/>
                <a:cs typeface="Arial" pitchFamily="34" charset="0"/>
              </a:rPr>
              <a:t>Cross Disciplinary Fellowships – for the most able postdocs in non-biological sciences</a:t>
            </a:r>
          </a:p>
          <a:p>
            <a:pPr marL="1257300" lvl="2" indent="-342900">
              <a:spcBef>
                <a:spcPct val="20000"/>
              </a:spcBef>
            </a:pPr>
            <a:endParaRPr lang="de-DE" sz="2300" dirty="0">
              <a:solidFill>
                <a:srgbClr val="00B050"/>
              </a:solidFill>
              <a:latin typeface="Calibri" panose="020F0502020204030204" pitchFamily="34" charset="0"/>
              <a:cs typeface="Arial" pitchFamily="34" charset="0"/>
            </a:endParaRPr>
          </a:p>
          <a:p>
            <a:pPr marL="0" indent="0">
              <a:spcBef>
                <a:spcPct val="20000"/>
              </a:spcBef>
              <a:buNone/>
            </a:pPr>
            <a:r>
              <a:rPr lang="de-DE" sz="2300" b="1" dirty="0">
                <a:latin typeface="Calibri" panose="020F0502020204030204" pitchFamily="34" charset="0"/>
                <a:cs typeface="Arial" pitchFamily="34" charset="0"/>
              </a:rPr>
              <a:t>Career Development Awards</a:t>
            </a:r>
          </a:p>
          <a:p>
            <a:pPr lvl="1">
              <a:spcBef>
                <a:spcPct val="20000"/>
              </a:spcBef>
            </a:pPr>
            <a:r>
              <a:rPr lang="de-DE" sz="2300" dirty="0">
                <a:latin typeface="Calibri" panose="020F0502020204030204" pitchFamily="34" charset="0"/>
                <a:cs typeface="Arial" pitchFamily="34" charset="0"/>
              </a:rPr>
              <a:t>For recent HFSP Fellows  </a:t>
            </a:r>
          </a:p>
          <a:p>
            <a:pPr lvl="1" algn="just">
              <a:spcBef>
                <a:spcPct val="20000"/>
              </a:spcBef>
            </a:pPr>
            <a:endParaRPr lang="en-US" sz="1800" b="1" dirty="0">
              <a:solidFill>
                <a:srgbClr val="000000"/>
              </a:solidFill>
              <a:latin typeface="Arial" charset="0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endParaRPr lang="en-GB" sz="1800" b="1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endParaRPr lang="en-GB" sz="1800" b="1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12192000" cy="1304693"/>
          </a:xfrm>
          <a:prstGeom prst="rect">
            <a:avLst/>
          </a:prstGeom>
          <a:gradFill rotWithShape="0">
            <a:gsLst>
              <a:gs pos="0">
                <a:srgbClr val="0F0F2E"/>
              </a:gs>
              <a:gs pos="100000">
                <a:srgbClr val="333399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3200" dirty="0">
                <a:solidFill>
                  <a:srgbClr val="FFFFFF"/>
                </a:solidFill>
                <a:latin typeface="Lucida Sans" panose="020B0602030504020204" pitchFamily="34" charset="0"/>
              </a:rPr>
              <a:t>    </a:t>
            </a:r>
            <a:r>
              <a:rPr lang="en-GB" sz="3000" dirty="0">
                <a:solidFill>
                  <a:srgbClr val="FFFFFF"/>
                </a:solidFill>
                <a:latin typeface="Lucida Fax" panose="02060602050505020204" pitchFamily="18" charset="0"/>
              </a:rPr>
              <a:t>Human Frontier Science Program</a:t>
            </a:r>
          </a:p>
        </p:txBody>
      </p:sp>
      <p:pic>
        <p:nvPicPr>
          <p:cNvPr id="8" name="Picture 5" descr="C:\HFSP\HFSP-Presentations\Archive\logo-100-blu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502" y="118946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691212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 algn="ctr">
              <a:spcBef>
                <a:spcPct val="20000"/>
              </a:spcBef>
              <a:buNone/>
            </a:pPr>
            <a:r>
              <a:rPr lang="en-US" sz="4000" b="1" dirty="0">
                <a:solidFill>
                  <a:srgbClr val="000000"/>
                </a:solidFill>
                <a:latin typeface="Lucida Sans" panose="020B0602030504020204" pitchFamily="34" charset="0"/>
                <a:cs typeface="Arial" pitchFamily="34" charset="0"/>
              </a:rPr>
              <a:t> </a:t>
            </a:r>
          </a:p>
          <a:p>
            <a:pPr marL="457200" lvl="1" indent="0" algn="ctr">
              <a:spcBef>
                <a:spcPct val="20000"/>
              </a:spcBef>
              <a:buNone/>
            </a:pPr>
            <a:r>
              <a:rPr lang="en-US" sz="4000" b="1" dirty="0">
                <a:solidFill>
                  <a:srgbClr val="000000"/>
                </a:solidFill>
                <a:latin typeface="Lucida Fax" panose="02060602050505020204" pitchFamily="18" charset="0"/>
                <a:cs typeface="Lucia Fax"/>
              </a:rPr>
              <a:t>Research Grants</a:t>
            </a:r>
          </a:p>
          <a:p>
            <a:pPr marL="457200" lvl="1" indent="0" algn="ctr">
              <a:spcBef>
                <a:spcPct val="20000"/>
              </a:spcBef>
              <a:buNone/>
            </a:pPr>
            <a:endParaRPr lang="en-US" sz="4000" b="1" dirty="0">
              <a:solidFill>
                <a:srgbClr val="000000"/>
              </a:solidFill>
              <a:latin typeface="Lucida Fax" panose="02060602050505020204" pitchFamily="18" charset="0"/>
              <a:cs typeface="Lucia Fax"/>
            </a:endParaRPr>
          </a:p>
          <a:p>
            <a:pPr marL="457200" lvl="1" indent="0" algn="ctr">
              <a:spcBef>
                <a:spcPct val="20000"/>
              </a:spcBef>
              <a:buNone/>
            </a:pPr>
            <a:r>
              <a:rPr lang="en-US" sz="4000" b="1" dirty="0">
                <a:solidFill>
                  <a:srgbClr val="000000"/>
                </a:solidFill>
                <a:latin typeface="Lucida Fax" panose="02060602050505020204" pitchFamily="18" charset="0"/>
                <a:cs typeface="Lucia Fax"/>
              </a:rPr>
              <a:t>Summary</a:t>
            </a:r>
          </a:p>
          <a:p>
            <a:pPr marL="457200" lvl="1" indent="0" algn="ctr">
              <a:spcBef>
                <a:spcPct val="20000"/>
              </a:spcBef>
              <a:buNone/>
            </a:pPr>
            <a:endParaRPr lang="en-US" sz="4000" b="1" dirty="0">
              <a:solidFill>
                <a:srgbClr val="000000"/>
              </a:solidFill>
              <a:latin typeface="Lucida Fax" panose="02060602050505020204" pitchFamily="18" charset="0"/>
              <a:cs typeface="Lucia Fax"/>
            </a:endParaRPr>
          </a:p>
          <a:p>
            <a:pPr marL="457200" lvl="1" indent="0" algn="ctr">
              <a:spcBef>
                <a:spcPct val="200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Lucida Fax" panose="02060602050505020204" pitchFamily="18" charset="0"/>
                <a:cs typeface="Lucia Fax"/>
              </a:rPr>
              <a:t>(check details at www.hfsp.org)</a:t>
            </a:r>
            <a:endParaRPr lang="en-US" sz="4000" dirty="0">
              <a:solidFill>
                <a:srgbClr val="000000"/>
              </a:solidFill>
              <a:latin typeface="Lucida Fax" panose="02060602050505020204" pitchFamily="18" charset="0"/>
              <a:cs typeface="Lucia Fax"/>
            </a:endParaRPr>
          </a:p>
          <a:p>
            <a:pPr marL="457200" lvl="1" indent="0" algn="ctr">
              <a:spcBef>
                <a:spcPct val="20000"/>
              </a:spcBef>
              <a:buNone/>
            </a:pPr>
            <a:endParaRPr lang="en-US" sz="4000" b="1" dirty="0">
              <a:solidFill>
                <a:srgbClr val="000000"/>
              </a:solidFill>
              <a:latin typeface="Lucia Fax"/>
              <a:cs typeface="Lucia Fax"/>
            </a:endParaRPr>
          </a:p>
          <a:p>
            <a:pPr lvl="1" algn="just">
              <a:spcBef>
                <a:spcPct val="20000"/>
              </a:spcBef>
            </a:pPr>
            <a:endParaRPr lang="en-US" sz="1800" b="1" dirty="0">
              <a:solidFill>
                <a:srgbClr val="000000"/>
              </a:solidFill>
              <a:latin typeface="Arial" charset="0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endParaRPr lang="en-GB" sz="1800" b="1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endParaRPr lang="en-GB" sz="1800" b="1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12192000" cy="1304693"/>
          </a:xfrm>
          <a:prstGeom prst="rect">
            <a:avLst/>
          </a:prstGeom>
          <a:gradFill rotWithShape="0">
            <a:gsLst>
              <a:gs pos="0">
                <a:srgbClr val="0F0F2E"/>
              </a:gs>
              <a:gs pos="100000">
                <a:srgbClr val="333399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3200" dirty="0">
                <a:solidFill>
                  <a:srgbClr val="FFFFFF"/>
                </a:solidFill>
                <a:latin typeface="Lucida Sans" panose="020B0602030504020204" pitchFamily="34" charset="0"/>
              </a:rPr>
              <a:t>    </a:t>
            </a:r>
            <a:r>
              <a:rPr lang="en-GB" sz="3000" dirty="0">
                <a:solidFill>
                  <a:srgbClr val="FFFFFF"/>
                </a:solidFill>
                <a:latin typeface="Lucida Fax" panose="02060602050505020204" pitchFamily="18" charset="0"/>
              </a:rPr>
              <a:t>Human Frontier Science Program</a:t>
            </a:r>
          </a:p>
        </p:txBody>
      </p:sp>
      <p:pic>
        <p:nvPicPr>
          <p:cNvPr id="8" name="Picture 5" descr="C:\HFSP\HFSP-Presentations\Archive\logo-100-blu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502" y="118946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549916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304692"/>
            <a:ext cx="10515600" cy="5553308"/>
          </a:xfrm>
        </p:spPr>
        <p:txBody>
          <a:bodyPr>
            <a:normAutofit/>
          </a:bodyPr>
          <a:lstStyle/>
          <a:p>
            <a:pPr marL="342900" indent="-342900">
              <a:spcBef>
                <a:spcPct val="20000"/>
              </a:spcBef>
            </a:pPr>
            <a:endParaRPr lang="de-DE" sz="2000" b="1" dirty="0">
              <a:latin typeface="Calibri" panose="020F0502020204030204" pitchFamily="34" charset="0"/>
              <a:cs typeface="Arial" pitchFamily="34" charset="0"/>
            </a:endParaRPr>
          </a:p>
          <a:p>
            <a:pPr eaLnBrk="0" hangingPunct="0">
              <a:spcBef>
                <a:spcPts val="0"/>
              </a:spcBef>
              <a:defRPr/>
            </a:pPr>
            <a:endParaRPr lang="en-GB" b="1" kern="0" dirty="0">
              <a:solidFill>
                <a:srgbClr val="000000"/>
              </a:solidFill>
              <a:latin typeface="Calibri" panose="020F0502020204030204" pitchFamily="34" charset="0"/>
              <a:cs typeface="Arial" pitchFamily="34" charset="0"/>
            </a:endParaRPr>
          </a:p>
          <a:p>
            <a:pPr eaLnBrk="0" hangingPunct="0">
              <a:spcBef>
                <a:spcPts val="0"/>
              </a:spcBef>
              <a:defRPr/>
            </a:pPr>
            <a:endParaRPr lang="en-GB" sz="1050" b="1" kern="0" dirty="0">
              <a:solidFill>
                <a:srgbClr val="000000"/>
              </a:solidFill>
              <a:latin typeface="Calibri" panose="020F0502020204030204" pitchFamily="34" charset="0"/>
              <a:cs typeface="Arial" pitchFamily="34" charset="0"/>
            </a:endParaRPr>
          </a:p>
          <a:p>
            <a:pPr marL="0" indent="0" eaLnBrk="0" hangingPunct="0">
              <a:spcBef>
                <a:spcPts val="0"/>
              </a:spcBef>
              <a:buNone/>
              <a:defRPr/>
            </a:pPr>
            <a:r>
              <a:rPr lang="en-GB" sz="2400" b="1" kern="0" dirty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Stimulate novel, daring ideas and innovative approaches</a:t>
            </a:r>
          </a:p>
          <a:p>
            <a:pPr marL="800100" lvl="1" indent="-342900" eaLnBrk="0" hangingPunct="0">
              <a:spcBef>
                <a:spcPct val="20000"/>
              </a:spcBef>
              <a:defRPr/>
            </a:pPr>
            <a:r>
              <a:rPr lang="en-AU" dirty="0"/>
              <a:t>frontier research on the complex mechanisms of living organisms</a:t>
            </a:r>
            <a:endParaRPr lang="en-GB" b="1" kern="0" dirty="0">
              <a:solidFill>
                <a:srgbClr val="000000"/>
              </a:solidFill>
              <a:latin typeface="Calibri" panose="020F0502020204030204" pitchFamily="34" charset="0"/>
              <a:cs typeface="Arial" pitchFamily="34" charset="0"/>
            </a:endParaRPr>
          </a:p>
          <a:p>
            <a:pPr marL="800100" lvl="1" indent="-342900" eaLnBrk="0" hangingPunct="0">
              <a:spcBef>
                <a:spcPct val="20000"/>
              </a:spcBef>
              <a:defRPr/>
            </a:pPr>
            <a:r>
              <a:rPr lang="en-AU" dirty="0"/>
              <a:t>all levels of biological complexity</a:t>
            </a:r>
          </a:p>
          <a:p>
            <a:pPr marL="800100" lvl="1" indent="-342900" eaLnBrk="0" hangingPunct="0">
              <a:spcBef>
                <a:spcPct val="20000"/>
              </a:spcBef>
              <a:defRPr/>
            </a:pPr>
            <a:r>
              <a:rPr lang="en-GB" b="1" kern="0" dirty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 </a:t>
            </a:r>
            <a:r>
              <a:rPr lang="en-GB" kern="0" dirty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preliminary results not required </a:t>
            </a:r>
          </a:p>
          <a:p>
            <a:pPr eaLnBrk="0" hangingPunct="0">
              <a:spcBef>
                <a:spcPct val="20000"/>
              </a:spcBef>
              <a:defRPr/>
            </a:pPr>
            <a:endParaRPr lang="en-GB" sz="2400" b="1" kern="0" dirty="0">
              <a:solidFill>
                <a:srgbClr val="000000"/>
              </a:solidFill>
              <a:latin typeface="Calibri" panose="020F0502020204030204" pitchFamily="34" charset="0"/>
              <a:cs typeface="Arial" pitchFamily="34" charset="0"/>
            </a:endParaRPr>
          </a:p>
          <a:p>
            <a:pPr marL="0" indent="0" eaLnBrk="0" hangingPunct="0">
              <a:spcBef>
                <a:spcPts val="0"/>
              </a:spcBef>
              <a:buNone/>
              <a:defRPr/>
            </a:pPr>
            <a:r>
              <a:rPr lang="en-GB" sz="2400" b="1" kern="0" dirty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Develop new lines of research through new interdisciplinary collaborations</a:t>
            </a:r>
          </a:p>
          <a:p>
            <a:pPr marL="457200" lvl="1" indent="0" eaLnBrk="0" hangingPunct="0">
              <a:spcBef>
                <a:spcPct val="20000"/>
              </a:spcBef>
              <a:buNone/>
              <a:defRPr/>
            </a:pPr>
            <a:r>
              <a:rPr lang="en-GB" kern="0" dirty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Team members from outside the life sciences, </a:t>
            </a:r>
          </a:p>
          <a:p>
            <a:pPr marL="457200" lvl="1" indent="0" eaLnBrk="0" hangingPunct="0">
              <a:spcBef>
                <a:spcPct val="20000"/>
              </a:spcBef>
              <a:buNone/>
              <a:defRPr/>
            </a:pPr>
            <a:r>
              <a:rPr lang="en-GB" kern="0" dirty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	working together on bold, novel, potentially transformative ideas</a:t>
            </a:r>
          </a:p>
          <a:p>
            <a:pPr marL="800100" lvl="1" indent="-342900" eaLnBrk="0" hangingPunct="0">
              <a:spcBef>
                <a:spcPct val="20000"/>
              </a:spcBef>
              <a:defRPr/>
            </a:pPr>
            <a:endParaRPr lang="en-GB" kern="0" dirty="0">
              <a:solidFill>
                <a:srgbClr val="000000"/>
              </a:solidFill>
              <a:latin typeface="Calibri" panose="020F0502020204030204" pitchFamily="34" charset="0"/>
              <a:cs typeface="Arial" pitchFamily="34" charset="0"/>
            </a:endParaRPr>
          </a:p>
          <a:p>
            <a:pPr lvl="1" algn="just">
              <a:spcBef>
                <a:spcPct val="20000"/>
              </a:spcBef>
            </a:pPr>
            <a:endParaRPr lang="en-US" sz="2200" b="1" dirty="0">
              <a:solidFill>
                <a:srgbClr val="000000"/>
              </a:solidFill>
              <a:latin typeface="Arial" charset="0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endParaRPr lang="en-GB" sz="1800" b="1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endParaRPr lang="en-GB" sz="1800" b="1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12192000" cy="1304693"/>
          </a:xfrm>
          <a:prstGeom prst="rect">
            <a:avLst/>
          </a:prstGeom>
          <a:gradFill rotWithShape="0">
            <a:gsLst>
              <a:gs pos="0">
                <a:srgbClr val="0F0F2E"/>
              </a:gs>
              <a:gs pos="100000">
                <a:srgbClr val="333399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normAutofit fontScale="90000"/>
          </a:bodyPr>
          <a:lstStyle/>
          <a:p>
            <a:pPr algn="ctr"/>
            <a:r>
              <a:rPr lang="en-GB" sz="3300" dirty="0">
                <a:solidFill>
                  <a:srgbClr val="FFFFFF"/>
                </a:solidFill>
                <a:latin typeface="Lucida Sans" panose="020B0602030504020204" pitchFamily="34" charset="0"/>
              </a:rPr>
              <a:t>    </a:t>
            </a:r>
            <a:br>
              <a:rPr lang="en-GB" sz="3300" dirty="0">
                <a:solidFill>
                  <a:srgbClr val="FFFFFF"/>
                </a:solidFill>
                <a:latin typeface="Lucida Sans" panose="020B0602030504020204" pitchFamily="34" charset="0"/>
              </a:rPr>
            </a:br>
            <a:r>
              <a:rPr lang="en-GB" sz="3300" dirty="0">
                <a:solidFill>
                  <a:srgbClr val="FFFFFF"/>
                </a:solidFill>
                <a:latin typeface="Lucida Fax" panose="02060602050505020204" pitchFamily="18" charset="0"/>
              </a:rPr>
              <a:t>Research Grants: Objectives</a:t>
            </a:r>
            <a:r>
              <a:rPr lang="en-GB" sz="3200" dirty="0">
                <a:solidFill>
                  <a:srgbClr val="FFFFFF"/>
                </a:solidFill>
                <a:latin typeface="Lucida Sans" panose="020B0602030504020204" pitchFamily="34" charset="0"/>
              </a:rPr>
              <a:t/>
            </a:r>
            <a:br>
              <a:rPr lang="en-GB" sz="3200" dirty="0">
                <a:solidFill>
                  <a:srgbClr val="FFFFFF"/>
                </a:solidFill>
                <a:latin typeface="Lucida Sans" panose="020B0602030504020204" pitchFamily="34" charset="0"/>
              </a:rPr>
            </a:br>
            <a:endParaRPr lang="en-GB" sz="3200" dirty="0">
              <a:solidFill>
                <a:srgbClr val="FFFFFF"/>
              </a:solidFill>
              <a:latin typeface="Lucida Sans" panose="020B0602030504020204" pitchFamily="34" charset="0"/>
            </a:endParaRPr>
          </a:p>
        </p:txBody>
      </p:sp>
      <p:pic>
        <p:nvPicPr>
          <p:cNvPr id="8" name="Picture 5" descr="C:\HFSP\HFSP-Presentations\Archive\logo-100-blu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502" y="118946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013008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304692"/>
            <a:ext cx="10515600" cy="5553308"/>
          </a:xfrm>
        </p:spPr>
        <p:txBody>
          <a:bodyPr>
            <a:normAutofit/>
          </a:bodyPr>
          <a:lstStyle/>
          <a:p>
            <a:pPr marL="342900" indent="-342900">
              <a:spcBef>
                <a:spcPct val="20000"/>
              </a:spcBef>
            </a:pPr>
            <a:endParaRPr lang="de-DE" sz="2000" b="1" dirty="0">
              <a:latin typeface="Calibri" panose="020F0502020204030204" pitchFamily="34" charset="0"/>
              <a:cs typeface="Arial" pitchFamily="34" charset="0"/>
            </a:endParaRPr>
          </a:p>
          <a:p>
            <a:pPr marL="914400" lvl="2" indent="0">
              <a:buNone/>
            </a:pPr>
            <a:r>
              <a:rPr lang="de-DE" sz="1800" b="1" dirty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Program Grants</a:t>
            </a:r>
          </a:p>
          <a:p>
            <a:pPr marL="1714500" lvl="3" indent="-342900"/>
            <a:r>
              <a:rPr lang="de-DE" sz="2000" dirty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teams of 2-4 scientists (rarely 5)</a:t>
            </a:r>
          </a:p>
          <a:p>
            <a:pPr marL="1714500" lvl="3" indent="-342900"/>
            <a:r>
              <a:rPr lang="de-DE" sz="2000" dirty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international (preferably intercontinental)</a:t>
            </a:r>
          </a:p>
          <a:p>
            <a:pPr marL="1714500" lvl="3" indent="-342900"/>
            <a:r>
              <a:rPr lang="de-DE" sz="2000" dirty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interdisciplinary  </a:t>
            </a:r>
          </a:p>
          <a:p>
            <a:pPr marL="1714500" lvl="3" indent="-342900"/>
            <a:r>
              <a:rPr lang="de-DE" sz="2000" dirty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 any stage of careers (often in 30s and 40s)</a:t>
            </a:r>
          </a:p>
          <a:p>
            <a:pPr lvl="3"/>
            <a:endParaRPr lang="de-DE" sz="2000" b="1" dirty="0">
              <a:solidFill>
                <a:srgbClr val="000000"/>
              </a:solidFill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914400" lvl="2" indent="0">
              <a:spcBef>
                <a:spcPts val="480"/>
              </a:spcBef>
              <a:buNone/>
            </a:pPr>
            <a:r>
              <a:rPr lang="de-DE" sz="1800" b="1" dirty="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Young Investigator Grants</a:t>
            </a:r>
            <a:endParaRPr lang="de-DE" sz="1800" dirty="0">
              <a:solidFill>
                <a:srgbClr val="000000"/>
              </a:solidFill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0" lvl="3" indent="-342900"/>
            <a:r>
              <a:rPr lang="de-DE" sz="2000" dirty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 above, but all team members </a:t>
            </a:r>
          </a:p>
          <a:p>
            <a:pPr marL="1714500" lvl="3" indent="-342900"/>
            <a:r>
              <a:rPr lang="de-DE" sz="2000" dirty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within 5 years of their first independent position</a:t>
            </a:r>
          </a:p>
          <a:p>
            <a:pPr marL="1714500" lvl="3" indent="-342900"/>
            <a:r>
              <a:rPr lang="de-DE" sz="2000" dirty="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not more than 10 years after Ph.D.</a:t>
            </a:r>
            <a:endParaRPr lang="de-DE" sz="1600" dirty="0">
              <a:solidFill>
                <a:srgbClr val="000000"/>
              </a:solidFill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de-DE" sz="2200" dirty="0">
              <a:solidFill>
                <a:srgbClr val="000000"/>
              </a:solidFill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lvl="1" indent="0" algn="ctr">
              <a:spcBef>
                <a:spcPct val="20000"/>
              </a:spcBef>
              <a:buNone/>
            </a:pPr>
            <a:r>
              <a:rPr lang="de-DE" sz="1800" b="1" dirty="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Deadlines</a:t>
            </a:r>
          </a:p>
          <a:p>
            <a:pPr marL="457200" lvl="1" indent="0" algn="ctr">
              <a:spcBef>
                <a:spcPts val="0"/>
              </a:spcBef>
              <a:buNone/>
            </a:pPr>
            <a:r>
              <a:rPr lang="de-DE" sz="2200" dirty="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de-DE" sz="2000" dirty="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Letters of intent, mid March</a:t>
            </a:r>
          </a:p>
          <a:p>
            <a:pPr marL="457200" lvl="1" indent="0" algn="ctr">
              <a:spcBef>
                <a:spcPts val="0"/>
              </a:spcBef>
              <a:buNone/>
            </a:pPr>
            <a:r>
              <a:rPr lang="de-DE" sz="2000" dirty="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de-DE" sz="2000" dirty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Invited full </a:t>
            </a:r>
            <a:r>
              <a:rPr lang="de-DE" sz="2000" dirty="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applications, early September</a:t>
            </a:r>
          </a:p>
          <a:p>
            <a:pPr lvl="1" algn="just">
              <a:spcBef>
                <a:spcPct val="20000"/>
              </a:spcBef>
            </a:pPr>
            <a:endParaRPr lang="en-US" sz="1800" b="1" dirty="0">
              <a:solidFill>
                <a:srgbClr val="000000"/>
              </a:solidFill>
              <a:latin typeface="Arial" charset="0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endParaRPr lang="en-GB" sz="1800" b="1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endParaRPr lang="en-GB" sz="1800" b="1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12192000" cy="1304693"/>
          </a:xfrm>
          <a:prstGeom prst="rect">
            <a:avLst/>
          </a:prstGeom>
          <a:gradFill rotWithShape="0">
            <a:gsLst>
              <a:gs pos="0">
                <a:srgbClr val="0F0F2E"/>
              </a:gs>
              <a:gs pos="100000">
                <a:srgbClr val="333399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normAutofit fontScale="90000"/>
          </a:bodyPr>
          <a:lstStyle/>
          <a:p>
            <a:pPr algn="ctr"/>
            <a:r>
              <a:rPr lang="en-GB" sz="3200" dirty="0">
                <a:solidFill>
                  <a:srgbClr val="FFFFFF"/>
                </a:solidFill>
                <a:latin typeface="Lucida Sans" panose="020B0602030504020204" pitchFamily="34" charset="0"/>
              </a:rPr>
              <a:t>   </a:t>
            </a:r>
            <a:br>
              <a:rPr lang="en-GB" sz="3200" dirty="0">
                <a:solidFill>
                  <a:srgbClr val="FFFFFF"/>
                </a:solidFill>
                <a:latin typeface="Lucida Sans" panose="020B0602030504020204" pitchFamily="34" charset="0"/>
              </a:rPr>
            </a:br>
            <a:r>
              <a:rPr lang="en-GB" sz="3200" dirty="0">
                <a:solidFill>
                  <a:srgbClr val="FFFFFF"/>
                </a:solidFill>
                <a:latin typeface="Lucida Sans" panose="020B0602030504020204" pitchFamily="34" charset="0"/>
              </a:rPr>
              <a:t> </a:t>
            </a:r>
            <a:r>
              <a:rPr lang="en-GB" sz="3300" dirty="0">
                <a:solidFill>
                  <a:schemeClr val="bg1"/>
                </a:solidFill>
                <a:latin typeface="Lucida Fax" panose="02060602050505020204" pitchFamily="18" charset="0"/>
              </a:rPr>
              <a:t>HFSP Research Grants</a:t>
            </a:r>
            <a:r>
              <a:rPr lang="en-GB" sz="3300" dirty="0">
                <a:solidFill>
                  <a:schemeClr val="bg1"/>
                </a:solidFill>
                <a:latin typeface="Lucida Sans" panose="020B0602030504020204" pitchFamily="34" charset="0"/>
              </a:rPr>
              <a:t/>
            </a:r>
            <a:br>
              <a:rPr lang="en-GB" sz="3300" dirty="0">
                <a:solidFill>
                  <a:schemeClr val="bg1"/>
                </a:solidFill>
                <a:latin typeface="Lucida Sans" panose="020B0602030504020204" pitchFamily="34" charset="0"/>
              </a:rPr>
            </a:br>
            <a:endParaRPr lang="en-GB" sz="3300" dirty="0">
              <a:solidFill>
                <a:srgbClr val="FFFFFF"/>
              </a:solidFill>
              <a:latin typeface="Lucida Sans" panose="020B0602030504020204" pitchFamily="34" charset="0"/>
            </a:endParaRPr>
          </a:p>
        </p:txBody>
      </p:sp>
      <p:pic>
        <p:nvPicPr>
          <p:cNvPr id="8" name="Picture 5" descr="C:\HFSP\HFSP-Presentations\Archive\logo-100-blu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502" y="118946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858990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304692"/>
            <a:ext cx="10515600" cy="5553308"/>
          </a:xfrm>
        </p:spPr>
        <p:txBody>
          <a:bodyPr>
            <a:normAutofit/>
          </a:bodyPr>
          <a:lstStyle/>
          <a:p>
            <a:pPr marL="0" indent="0" eaLnBrk="0" hangingPunct="0">
              <a:spcBef>
                <a:spcPct val="20000"/>
              </a:spcBef>
              <a:buNone/>
              <a:defRPr/>
            </a:pPr>
            <a:endParaRPr lang="en-GB" sz="2000" kern="0" dirty="0">
              <a:latin typeface="Calibri" panose="020F0502020204030204" pitchFamily="34" charset="0"/>
              <a:cs typeface="Arial" pitchFamily="34" charset="0"/>
            </a:endParaRPr>
          </a:p>
          <a:p>
            <a:pPr marL="0" indent="0" eaLnBrk="0" hangingPunct="0">
              <a:spcBef>
                <a:spcPct val="20000"/>
              </a:spcBef>
              <a:buNone/>
              <a:defRPr/>
            </a:pPr>
            <a:r>
              <a:rPr lang="en-GB" sz="2400" b="1" kern="0" dirty="0">
                <a:latin typeface="Calibri" panose="020F0502020204030204" pitchFamily="34" charset="0"/>
                <a:cs typeface="Arial" pitchFamily="34" charset="0"/>
              </a:rPr>
              <a:t>Three year grants</a:t>
            </a:r>
          </a:p>
          <a:p>
            <a:pPr eaLnBrk="0" hangingPunct="0">
              <a:spcBef>
                <a:spcPct val="20000"/>
              </a:spcBef>
              <a:defRPr/>
            </a:pPr>
            <a:endParaRPr lang="en-GB" sz="2400" kern="0" dirty="0">
              <a:latin typeface="Calibri" panose="020F0502020204030204" pitchFamily="34" charset="0"/>
              <a:cs typeface="Arial" pitchFamily="34" charset="0"/>
            </a:endParaRPr>
          </a:p>
          <a:p>
            <a:pPr marL="0" indent="0" eaLnBrk="0" hangingPunct="0">
              <a:spcBef>
                <a:spcPct val="20000"/>
              </a:spcBef>
              <a:buNone/>
              <a:defRPr/>
            </a:pPr>
            <a:r>
              <a:rPr lang="en-GB" sz="2400" b="1" kern="0" dirty="0">
                <a:latin typeface="Calibri" panose="020F0502020204030204" pitchFamily="34" charset="0"/>
                <a:cs typeface="Arial" pitchFamily="34" charset="0"/>
              </a:rPr>
              <a:t>Success rate </a:t>
            </a:r>
          </a:p>
          <a:p>
            <a:pPr marL="800100" lvl="1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GB" kern="0" dirty="0">
                <a:latin typeface="Calibri" panose="020F0502020204030204" pitchFamily="34" charset="0"/>
                <a:cs typeface="Arial" pitchFamily="34" charset="0"/>
              </a:rPr>
              <a:t>~ 4% of original Letters of Intent are funded, and </a:t>
            </a:r>
          </a:p>
          <a:p>
            <a:pPr marL="800100" lvl="1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GB" kern="0" dirty="0">
                <a:latin typeface="Calibri" panose="020F0502020204030204" pitchFamily="34" charset="0"/>
                <a:cs typeface="Arial" pitchFamily="34" charset="0"/>
              </a:rPr>
              <a:t>~ 10% are invited for submitting full applications</a:t>
            </a:r>
          </a:p>
          <a:p>
            <a:pPr marL="800100" lvl="1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GB" kern="0" dirty="0">
                <a:latin typeface="Calibri" panose="020F0502020204030204" pitchFamily="34" charset="0"/>
                <a:cs typeface="Arial" pitchFamily="34" charset="0"/>
              </a:rPr>
              <a:t>~ 40% from  final review panel meeting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endParaRPr lang="en-GB" sz="2400" kern="0" dirty="0">
              <a:latin typeface="Calibri" panose="020F0502020204030204" pitchFamily="34" charset="0"/>
              <a:cs typeface="Arial" pitchFamily="34" charset="0"/>
            </a:endParaRPr>
          </a:p>
          <a:p>
            <a:pPr marL="0" indent="0" eaLnBrk="0" hangingPunct="0">
              <a:spcBef>
                <a:spcPct val="20000"/>
              </a:spcBef>
              <a:buNone/>
              <a:defRPr/>
            </a:pPr>
            <a:r>
              <a:rPr lang="en-GB" sz="2400" b="1" kern="0" dirty="0">
                <a:latin typeface="Calibri" panose="020F0502020204030204" pitchFamily="34" charset="0"/>
                <a:cs typeface="Arial" pitchFamily="34" charset="0"/>
              </a:rPr>
              <a:t>Funding</a:t>
            </a:r>
          </a:p>
          <a:p>
            <a:pPr marL="800100" lvl="1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GB" kern="0" dirty="0">
                <a:latin typeface="Calibri" panose="020F0502020204030204" pitchFamily="34" charset="0"/>
                <a:cs typeface="Arial" pitchFamily="34" charset="0"/>
              </a:rPr>
              <a:t>250 kUSD p.a. for a team of 2 </a:t>
            </a:r>
          </a:p>
          <a:p>
            <a:pPr marL="800100" lvl="1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GB" kern="0" dirty="0">
                <a:latin typeface="Calibri" panose="020F0502020204030204" pitchFamily="34" charset="0"/>
                <a:cs typeface="Arial" pitchFamily="34" charset="0"/>
              </a:rPr>
              <a:t>350 kUSD p.a. for a team of 3 </a:t>
            </a:r>
          </a:p>
          <a:p>
            <a:pPr marL="800100" lvl="1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GB" kern="0" dirty="0">
                <a:latin typeface="Calibri" panose="020F0502020204030204" pitchFamily="34" charset="0"/>
                <a:cs typeface="Arial" pitchFamily="34" charset="0"/>
              </a:rPr>
              <a:t>450 kUSD p.a. for a team of 4 (max. funds)</a:t>
            </a: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endParaRPr lang="en-GB" sz="1800" b="1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endParaRPr lang="en-GB" sz="1800" b="1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12192000" cy="1304693"/>
          </a:xfrm>
          <a:prstGeom prst="rect">
            <a:avLst/>
          </a:prstGeom>
          <a:gradFill rotWithShape="0">
            <a:gsLst>
              <a:gs pos="0">
                <a:srgbClr val="0F0F2E"/>
              </a:gs>
              <a:gs pos="100000">
                <a:srgbClr val="333399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3200" dirty="0">
                <a:solidFill>
                  <a:srgbClr val="FFFFFF"/>
                </a:solidFill>
                <a:latin typeface="Lucida Sans" panose="020B0602030504020204" pitchFamily="34" charset="0"/>
              </a:rPr>
              <a:t> </a:t>
            </a:r>
            <a:r>
              <a:rPr lang="en-GB" sz="3000" dirty="0">
                <a:solidFill>
                  <a:schemeClr val="bg1"/>
                </a:solidFill>
                <a:latin typeface="Lucida Fax" panose="02060602050505020204" pitchFamily="18" charset="0"/>
              </a:rPr>
              <a:t>Research Grants – Key Aspects</a:t>
            </a:r>
            <a:endParaRPr lang="en-GB" sz="3000" dirty="0">
              <a:solidFill>
                <a:srgbClr val="FFFFFF"/>
              </a:solidFill>
              <a:latin typeface="Lucida Fax" panose="02060602050505020204" pitchFamily="18" charset="0"/>
            </a:endParaRPr>
          </a:p>
        </p:txBody>
      </p:sp>
      <p:pic>
        <p:nvPicPr>
          <p:cNvPr id="8" name="Picture 5" descr="C:\HFSP\HFSP-Presentations\Archive\logo-100-blu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502" y="118946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192865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1202</Words>
  <Application>Microsoft Office PowerPoint</Application>
  <PresentationFormat>Benutzerdefiniert</PresentationFormat>
  <Paragraphs>316</Paragraphs>
  <Slides>30</Slides>
  <Notes>4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30</vt:i4>
      </vt:variant>
    </vt:vector>
  </HeadingPairs>
  <TitlesOfParts>
    <vt:vector size="31" baseType="lpstr">
      <vt:lpstr>Office Theme</vt:lpstr>
      <vt:lpstr>    Human Frontier Science Program</vt:lpstr>
      <vt:lpstr>    Human Frontier Science Program</vt:lpstr>
      <vt:lpstr>    Human Frontier Science Program</vt:lpstr>
      <vt:lpstr>    Human Frontier Science Program</vt:lpstr>
      <vt:lpstr>    Human Frontier Science Program</vt:lpstr>
      <vt:lpstr>    Human Frontier Science Program</vt:lpstr>
      <vt:lpstr>     Research Grants: Objectives </vt:lpstr>
      <vt:lpstr>     HFSP Research Grants </vt:lpstr>
      <vt:lpstr> Research Grants – Key Aspects</vt:lpstr>
      <vt:lpstr> Research Grants – Key Aspects</vt:lpstr>
      <vt:lpstr>      Two Step Selection Process  </vt:lpstr>
      <vt:lpstr>      Developing an Application  </vt:lpstr>
      <vt:lpstr>       Developing an Application    </vt:lpstr>
      <vt:lpstr>       Developing an Application   </vt:lpstr>
      <vt:lpstr>        </vt:lpstr>
      <vt:lpstr>PowerPoint-Präsentation</vt:lpstr>
      <vt:lpstr>       HFSP Postdoctoral Fellowships   </vt:lpstr>
      <vt:lpstr>       Conditions &amp; Support   </vt:lpstr>
      <vt:lpstr>       Developing an Application   </vt:lpstr>
      <vt:lpstr>          </vt:lpstr>
      <vt:lpstr>       Career Development Award   </vt:lpstr>
      <vt:lpstr>        </vt:lpstr>
      <vt:lpstr>       Out of Scope   </vt:lpstr>
      <vt:lpstr>          </vt:lpstr>
      <vt:lpstr>       Award Overview 1990 – 2017   </vt:lpstr>
      <vt:lpstr>       Award Overview 1990 – 2017   </vt:lpstr>
      <vt:lpstr>        Contact    </vt:lpstr>
      <vt:lpstr>       Examples of recent publications    </vt:lpstr>
      <vt:lpstr>       Examples   </vt:lpstr>
      <vt:lpstr>       Examples  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 Frontier Science Program</dc:title>
  <dc:creator>Jill HUSSER</dc:creator>
  <cp:lastModifiedBy>Gutram Bauer</cp:lastModifiedBy>
  <cp:revision>36</cp:revision>
  <dcterms:created xsi:type="dcterms:W3CDTF">2017-09-21T14:36:27Z</dcterms:created>
  <dcterms:modified xsi:type="dcterms:W3CDTF">2018-01-23T07:46:04Z</dcterms:modified>
</cp:coreProperties>
</file>