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403" r:id="rId4"/>
    <p:sldId id="375" r:id="rId5"/>
    <p:sldId id="373" r:id="rId6"/>
    <p:sldId id="406" r:id="rId7"/>
    <p:sldId id="410" r:id="rId8"/>
    <p:sldId id="404" r:id="rId9"/>
    <p:sldId id="363" r:id="rId10"/>
    <p:sldId id="411" r:id="rId11"/>
    <p:sldId id="409" r:id="rId12"/>
    <p:sldId id="407" r:id="rId13"/>
    <p:sldId id="361" r:id="rId14"/>
    <p:sldId id="298" r:id="rId15"/>
  </p:sldIdLst>
  <p:sldSz cx="9144000" cy="6858000" type="screen4x3"/>
  <p:notesSz cx="6805613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  <a:srgbClr val="0000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1" autoAdjust="0"/>
    <p:restoredTop sz="99058" autoAdjust="0"/>
  </p:normalViewPr>
  <p:slideViewPr>
    <p:cSldViewPr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90" y="-102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ADF6642-8F7B-46B4-9023-FE0CCE048B0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GB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GB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GB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D5D2E3E3-6054-41AC-BD82-BB69E879F10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306F9-A7E9-44B6-B0F1-5BF0DF68ED91}" type="slidenum">
              <a:rPr lang="en-GB"/>
              <a:pPr/>
              <a:t>1</a:t>
            </a:fld>
            <a:endParaRPr 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A2A7-8AA2-46BB-9507-FDED126BFD70}" type="slidenum">
              <a:rPr lang="en-GB"/>
              <a:pPr/>
              <a:t>10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A2A7-8AA2-46BB-9507-FDED126BFD70}" type="slidenum">
              <a:rPr lang="en-GB"/>
              <a:pPr/>
              <a:t>11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14969-CE13-4E80-9D2E-11B3C52BDD3B}" type="slidenum">
              <a:rPr lang="en-GB"/>
              <a:pPr/>
              <a:t>12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A2A7-8AA2-46BB-9507-FDED126BFD70}" type="slidenum">
              <a:rPr lang="en-GB"/>
              <a:pPr/>
              <a:t>13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A2A7-8AA2-46BB-9507-FDED126BFD70}" type="slidenum">
              <a:rPr lang="en-GB"/>
              <a:pPr/>
              <a:t>2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1A59A-1D2D-441C-BCBE-1732EAE1B923}" type="slidenum">
              <a:rPr lang="en-GB"/>
              <a:pPr/>
              <a:t>3</a:t>
            </a:fld>
            <a:endParaRPr lang="en-GB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5536D-6A18-480B-9677-C7132E06ABE6}" type="slidenum">
              <a:rPr lang="en-GB"/>
              <a:pPr/>
              <a:t>4</a:t>
            </a:fld>
            <a:endParaRPr lang="en-GB"/>
          </a:p>
        </p:txBody>
      </p:sp>
      <p:sp>
        <p:nvSpPr>
          <p:cNvPr id="1136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1A59A-1D2D-441C-BCBE-1732EAE1B923}" type="slidenum">
              <a:rPr lang="en-GB"/>
              <a:pPr/>
              <a:t>5</a:t>
            </a:fld>
            <a:endParaRPr lang="en-GB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5536D-6A18-480B-9677-C7132E06ABE6}" type="slidenum">
              <a:rPr lang="en-GB"/>
              <a:pPr/>
              <a:t>6</a:t>
            </a:fld>
            <a:endParaRPr lang="en-GB"/>
          </a:p>
        </p:txBody>
      </p:sp>
      <p:sp>
        <p:nvSpPr>
          <p:cNvPr id="1136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A2A7-8AA2-46BB-9507-FDED126BFD70}" type="slidenum">
              <a:rPr lang="en-GB"/>
              <a:pPr/>
              <a:t>7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DE6E9-FE6C-4FB8-AE87-E11018D04770}" type="slidenum">
              <a:rPr lang="en-GB"/>
              <a:pPr/>
              <a:t>8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DE6E9-FE6C-4FB8-AE87-E11018D04770}" type="slidenum">
              <a:rPr lang="en-GB"/>
              <a:pPr/>
              <a:t>9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65D25-A86F-4E4E-A7D0-DF49FF9E1B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499A-4280-4437-8E8D-7A73D01D52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AC35D-FAD7-4FBE-816C-62D6BC4B4E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5949950"/>
            <a:ext cx="9144000" cy="1062038"/>
            <a:chOff x="0" y="3748"/>
            <a:chExt cx="5760" cy="857"/>
          </a:xfrm>
        </p:grpSpPr>
        <p:pic>
          <p:nvPicPr>
            <p:cNvPr id="3086" name="Picture 14" descr="verlauf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8"/>
              <a:ext cx="5760" cy="857"/>
            </a:xfrm>
            <a:prstGeom prst="rect">
              <a:avLst/>
            </a:prstGeom>
            <a:noFill/>
          </p:spPr>
        </p:pic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0" y="3748"/>
              <a:ext cx="5760" cy="857"/>
            </a:xfrm>
            <a:prstGeom prst="rect">
              <a:avLst/>
            </a:prstGeom>
            <a:solidFill>
              <a:srgbClr val="FF9900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595438" y="6318250"/>
            <a:ext cx="5834062" cy="476250"/>
          </a:xfrm>
        </p:spPr>
        <p:txBody>
          <a:bodyPr/>
          <a:lstStyle>
            <a:lvl1pPr>
              <a:defRPr sz="1600" b="1">
                <a:solidFill>
                  <a:srgbClr val="4D4D4D"/>
                </a:solidFill>
              </a:defRPr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kern="1200">
              <a:latin typeface="Verdana" pitchFamily="34" charset="0"/>
              <a:ea typeface="+mn-ea"/>
              <a:cs typeface="+mn-cs"/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0" y="0"/>
          <a:ext cx="9144000" cy="1058863"/>
        </p:xfrm>
        <a:graphic>
          <a:graphicData uri="http://schemas.openxmlformats.org/presentationml/2006/ole">
            <p:oleObj spid="_x0000_s16386" name="CorelPhotoPaint.Image.10" r:id="rId4" imgW="9904762" imgH="14730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A3AFB4C-0B11-41C7-916C-296A18AD1278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74022F2-BFA6-4423-9AAD-B6038DE26301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5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5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EA80058-47FD-44C1-A93E-A06240CC1E35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CCBCDE6-A139-413A-8214-C3D2CA6F4FCB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8007649-00A1-4255-9BD3-F686B8A8ACC6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9A69BD-0AC2-4A0D-BEF6-71E3E1C45E8F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845ABB2-BAFE-493D-B66A-F42E14FBE42F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84D4-D5FB-49CA-B7E3-6DA12010F1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461AE4C-2043-4CB2-942A-4278421831C7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967FCA-B408-4B35-9FBA-109DDAD6D38B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76288"/>
            <a:ext cx="2286000" cy="5815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76288"/>
            <a:ext cx="6705600" cy="5815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00B08DF-937F-4A4E-847D-50A66A766D5C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628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653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91FEC60-2323-43D7-89C7-1B97E62B7B5A}" type="slidenum">
              <a:rPr lang="de-DE" sz="1400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1400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DED86-695E-46E4-89FE-C62B86950B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26CD-5F6F-4464-94D0-D27A1AE9CD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BBB11-EC10-4E56-8DCB-21377CF491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CE42F-D702-4302-97D1-FA81F228D8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2B56-5DCE-413B-BC64-F9A6FC1449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510A-FFC5-42A3-A500-A2C8AC77D8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04C96-6262-4595-946E-9220744E86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8DB0A6-5B7D-46A1-9BEE-0CB2E3CDFBB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7628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5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6D93E37-C6E7-4978-891C-4882CB09CCE3}" type="slidenum">
              <a:rPr lang="de-DE" kern="120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kern="120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0" y="0"/>
          <a:ext cx="9144000" cy="795338"/>
        </p:xfrm>
        <a:graphic>
          <a:graphicData uri="http://schemas.openxmlformats.org/presentationml/2006/ole">
            <p:oleObj spid="_x0000_s15362" name="Image" r:id="rId15" imgW="13003175" imgH="1130159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5000"/>
        </a:spcBef>
        <a:spcAft>
          <a:spcPct val="0"/>
        </a:spcAft>
        <a:buClr>
          <a:srgbClr val="FFCC00"/>
        </a:buClr>
        <a:buSzPct val="120000"/>
        <a:buFont typeface="Wingdings" pitchFamily="2" charset="2"/>
        <a:buChar char="§"/>
        <a:defRPr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66"/>
        </a:buClr>
        <a:buChar char="•"/>
        <a:defRPr sz="1600">
          <a:solidFill>
            <a:srgbClr val="5F5F5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Arial" charset="0"/>
              </a:rPr>
              <a:t>Human Frontier Science Program</a:t>
            </a:r>
          </a:p>
        </p:txBody>
      </p:sp>
      <p:pic>
        <p:nvPicPr>
          <p:cNvPr id="2053" name="Picture 5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331640" y="1628800"/>
            <a:ext cx="6527078" cy="193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lnSpc>
                <a:spcPct val="93000"/>
              </a:lnSpc>
              <a:spcBef>
                <a:spcPts val="2000"/>
              </a:spcBef>
              <a:buClr>
                <a:srgbClr val="000000"/>
              </a:buClr>
              <a:buFont typeface="Arial" charset="0"/>
              <a:buNone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</a:rPr>
              <a:t>Career Planning: </a:t>
            </a:r>
            <a:br>
              <a:rPr lang="en-US" sz="2800" dirty="0" smtClean="0">
                <a:solidFill>
                  <a:srgbClr val="000099"/>
                </a:solidFill>
                <a:latin typeface="Arial" charset="0"/>
              </a:rPr>
            </a:br>
            <a:r>
              <a:rPr lang="en-US" sz="2800" dirty="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2800" dirty="0" smtClean="0">
                <a:solidFill>
                  <a:srgbClr val="000099"/>
                </a:solidFill>
                <a:latin typeface="Arial" charset="0"/>
              </a:rPr>
            </a:br>
            <a:r>
              <a:rPr lang="en-US" sz="2800" dirty="0" smtClean="0">
                <a:solidFill>
                  <a:srgbClr val="000099"/>
                </a:solidFill>
                <a:latin typeface="Arial" charset="0"/>
              </a:rPr>
              <a:t>Moving on - Funding your next big step after the postdoc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547664" y="4725144"/>
            <a:ext cx="601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Guntram Bauer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HFSP Awardees’ Annual Meeting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July 1- 4, 2012</a:t>
            </a:r>
          </a:p>
          <a:p>
            <a:pPr algn="ctr">
              <a:spcBef>
                <a:spcPct val="20000"/>
              </a:spcBef>
            </a:pPr>
            <a:r>
              <a:rPr lang="en-US" sz="2000" dirty="0" err="1" smtClean="0">
                <a:latin typeface="Arial" charset="0"/>
              </a:rPr>
              <a:t>Daegu</a:t>
            </a:r>
            <a:r>
              <a:rPr lang="en-US" sz="2000" dirty="0" smtClean="0">
                <a:latin typeface="Arial" charset="0"/>
              </a:rPr>
              <a:t>, Republic of Korea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endParaRPr lang="en-US" sz="2800" dirty="0">
              <a:latin typeface="Arial" charset="0"/>
            </a:endParaRPr>
          </a:p>
          <a:p>
            <a:pPr algn="ctr">
              <a:spcBef>
                <a:spcPct val="20000"/>
              </a:spcBef>
            </a:pPr>
            <a:endParaRPr lang="en-GB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   The Funding Landscape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44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6" name="Text Box 2055"/>
          <p:cNvSpPr txBox="1">
            <a:spLocks noChangeArrowheads="1"/>
          </p:cNvSpPr>
          <p:nvPr/>
        </p:nvSpPr>
        <p:spPr bwMode="auto">
          <a:xfrm>
            <a:off x="827584" y="1916832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6800" indent="-2268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Competition for CDA type grants intensifies as the number of awards in this category (from HFSP and other sources) decreases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Your opportunities increase if you consider research agency and philanthropic grants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Become an expert for your country/region/field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Most academic centers have administrative units that can advise on grant initiatives and funding opportunities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Use exhibition areas during conferences to make personal contact to representatives of funders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   Philanthropic Grants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44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5" name="Text Box 2053"/>
          <p:cNvSpPr txBox="1">
            <a:spLocks noChangeArrowheads="1"/>
          </p:cNvSpPr>
          <p:nvPr/>
        </p:nvSpPr>
        <p:spPr bwMode="auto">
          <a:xfrm>
            <a:off x="827584" y="1484784"/>
            <a:ext cx="768985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charset="0"/>
              </a:rPr>
              <a:t>Private foundations/trusts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Often support a specific theme or niche („off the beaten track“)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Target a highly specialized group of applicants (e.g. rare disease)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Funds may be used in a more flexibility way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GB" sz="2000" dirty="0" smtClean="0">
                <a:latin typeface="Arial" charset="0"/>
              </a:rPr>
              <a:t>Try to become a host supervisor for stipend funded PhD students &amp; postdocs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</p:txBody>
      </p:sp>
      <p:sp>
        <p:nvSpPr>
          <p:cNvPr id="6" name="Text Box 2055"/>
          <p:cNvSpPr txBox="1">
            <a:spLocks noChangeArrowheads="1"/>
          </p:cNvSpPr>
          <p:nvPr/>
        </p:nvSpPr>
        <p:spPr bwMode="auto">
          <a:xfrm>
            <a:off x="827584" y="4221088"/>
            <a:ext cx="761841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charset="0"/>
              </a:rPr>
              <a:t>Potential trade offs: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Funding volume is small and targeted!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Prestigious, hence highly competitive!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 Program portfolio may change often (3-5 years)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Don’t be late with submission!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81251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181332" name="Text Box 84"/>
          <p:cNvSpPr txBox="1">
            <a:spLocks noChangeArrowheads="1"/>
          </p:cNvSpPr>
          <p:nvPr/>
        </p:nvSpPr>
        <p:spPr bwMode="auto">
          <a:xfrm>
            <a:off x="2357422" y="1428736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FF3300"/>
                </a:solidFill>
                <a:latin typeface="Arial" charset="0"/>
              </a:rPr>
              <a:t>Scientists are creatures of habit!</a:t>
            </a:r>
            <a:endParaRPr lang="en-GB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1337" name="Text Box 89"/>
          <p:cNvSpPr txBox="1">
            <a:spLocks noChangeArrowheads="1"/>
          </p:cNvSpPr>
          <p:nvPr/>
        </p:nvSpPr>
        <p:spPr bwMode="auto">
          <a:xfrm>
            <a:off x="1403648" y="5877272"/>
            <a:ext cx="576064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latin typeface="Arial" charset="0"/>
              </a:rPr>
              <a:t>HFSP fellowship registration &amp; submission for AY 2008-2012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4" cstate="print"/>
          <a:srcRect l="4988" t="1387" r="3879" b="2774"/>
          <a:stretch>
            <a:fillRect/>
          </a:stretch>
        </p:blipFill>
        <p:spPr bwMode="auto">
          <a:xfrm>
            <a:off x="4546512" y="2069874"/>
            <a:ext cx="432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5" cstate="print"/>
          <a:srcRect l="3566" t="3757" r="1189" b="2254"/>
          <a:stretch>
            <a:fillRect/>
          </a:stretch>
        </p:blipFill>
        <p:spPr bwMode="auto">
          <a:xfrm>
            <a:off x="179512" y="1988840"/>
            <a:ext cx="432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Thank you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44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14546" y="2071678"/>
            <a:ext cx="421484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Contact:</a:t>
            </a:r>
          </a:p>
          <a:p>
            <a:pPr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Human Frontier Science Program</a:t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latin typeface="Arial" charset="0"/>
              </a:rPr>
              <a:t>12 </a:t>
            </a:r>
            <a:r>
              <a:rPr lang="en-GB" sz="2000" dirty="0" err="1" smtClean="0">
                <a:latin typeface="Arial" charset="0"/>
              </a:rPr>
              <a:t>quai</a:t>
            </a:r>
            <a:r>
              <a:rPr lang="en-GB" sz="2000" dirty="0" smtClean="0">
                <a:latin typeface="Arial" charset="0"/>
              </a:rPr>
              <a:t> Saint-Jean</a:t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latin typeface="Arial" charset="0"/>
              </a:rPr>
              <a:t>67080 Strasbourg</a:t>
            </a:r>
          </a:p>
          <a:p>
            <a:pPr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Email:</a:t>
            </a:r>
            <a:r>
              <a:rPr lang="en-GB" sz="2000" dirty="0" smtClean="0">
                <a:solidFill>
                  <a:schemeClr val="accent6"/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fellow@hfsp.org</a:t>
            </a:r>
            <a:r>
              <a:rPr lang="en-GB" sz="2000" dirty="0" smtClean="0">
                <a:latin typeface="Arial" charset="0"/>
              </a:rPr>
              <a:t/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latin typeface="Arial" charset="0"/>
              </a:rPr>
              <a:t>Web: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www.hfsp.org</a:t>
            </a: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Why This Workshop?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44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55576" y="1628800"/>
            <a:ext cx="77153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26800" indent="-2268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Many fellows are not fully aware of the </a:t>
            </a:r>
            <a:r>
              <a:rPr lang="en-US" sz="2000" dirty="0" smtClean="0">
                <a:latin typeface="Arial" charset="0"/>
              </a:rPr>
              <a:t>flexibility for career planning that is inherent and unique to an HFSP fellowship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For example: Option for deferral (after the 2</a:t>
            </a:r>
            <a:r>
              <a:rPr lang="en-US" sz="2000" baseline="30000" dirty="0" smtClean="0">
                <a:latin typeface="Arial" charset="0"/>
              </a:rPr>
              <a:t>nd</a:t>
            </a:r>
            <a:r>
              <a:rPr lang="en-US" sz="2000" dirty="0" smtClean="0">
                <a:latin typeface="Arial" charset="0"/>
              </a:rPr>
              <a:t> year) in combination with the third fellowship year</a:t>
            </a: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Being competitive at the time of the application for the CDA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077072"/>
            <a:ext cx="55446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 The potential of the HFSP fellowship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 Planning towards your CDA application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 The philanthropic funding landscape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200" dirty="0">
                <a:solidFill>
                  <a:schemeClr val="bg1"/>
                </a:solidFill>
                <a:latin typeface="Arial" charset="0"/>
              </a:rPr>
              <a:t>		</a:t>
            </a:r>
            <a:r>
              <a:rPr lang="de-DE" sz="3200" dirty="0">
                <a:solidFill>
                  <a:schemeClr val="bg1"/>
                </a:solidFill>
                <a:latin typeface="Arial" charset="0"/>
              </a:rPr>
              <a:t>HFSP „Early Career Support“</a:t>
            </a:r>
            <a:endParaRPr lang="en-GB" sz="2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4387" name="Picture 1027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4925" y="5413375"/>
            <a:ext cx="6248400" cy="304800"/>
            <a:chOff x="1200" y="1344"/>
            <a:chExt cx="3600" cy="192"/>
          </a:xfrm>
        </p:grpSpPr>
        <p:sp>
          <p:nvSpPr>
            <p:cNvPr id="144389" name="Line 1029"/>
            <p:cNvSpPr>
              <a:spLocks noChangeShapeType="1"/>
            </p:cNvSpPr>
            <p:nvPr/>
          </p:nvSpPr>
          <p:spPr bwMode="auto">
            <a:xfrm>
              <a:off x="1200" y="1440"/>
              <a:ext cx="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1440" y="1344"/>
              <a:ext cx="576" cy="192"/>
              <a:chOff x="1440" y="1344"/>
              <a:chExt cx="576" cy="192"/>
            </a:xfrm>
          </p:grpSpPr>
          <p:sp>
            <p:nvSpPr>
              <p:cNvPr id="144391" name="Line 1031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2" name="Line 1032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3" name="Line 1033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" name="Group 1034"/>
            <p:cNvGrpSpPr>
              <a:grpSpLocks/>
            </p:cNvGrpSpPr>
            <p:nvPr/>
          </p:nvGrpSpPr>
          <p:grpSpPr bwMode="auto">
            <a:xfrm>
              <a:off x="2304" y="1344"/>
              <a:ext cx="576" cy="192"/>
              <a:chOff x="1440" y="1344"/>
              <a:chExt cx="576" cy="192"/>
            </a:xfrm>
          </p:grpSpPr>
          <p:sp>
            <p:nvSpPr>
              <p:cNvPr id="144395" name="Line 1035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6" name="Line 1036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7" name="Line 1037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" name="Group 1038"/>
            <p:cNvGrpSpPr>
              <a:grpSpLocks/>
            </p:cNvGrpSpPr>
            <p:nvPr/>
          </p:nvGrpSpPr>
          <p:grpSpPr bwMode="auto">
            <a:xfrm>
              <a:off x="3168" y="1344"/>
              <a:ext cx="576" cy="192"/>
              <a:chOff x="1440" y="1344"/>
              <a:chExt cx="576" cy="192"/>
            </a:xfrm>
          </p:grpSpPr>
          <p:sp>
            <p:nvSpPr>
              <p:cNvPr id="144399" name="Line 1039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0" name="Line 1040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1" name="Line 1041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" name="Group 1042"/>
            <p:cNvGrpSpPr>
              <a:grpSpLocks/>
            </p:cNvGrpSpPr>
            <p:nvPr/>
          </p:nvGrpSpPr>
          <p:grpSpPr bwMode="auto">
            <a:xfrm>
              <a:off x="4032" y="1344"/>
              <a:ext cx="576" cy="192"/>
              <a:chOff x="1440" y="1344"/>
              <a:chExt cx="576" cy="192"/>
            </a:xfrm>
          </p:grpSpPr>
          <p:sp>
            <p:nvSpPr>
              <p:cNvPr id="144403" name="Line 1043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4" name="Line 1044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5" name="Line 1045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44406" name="Text Box 1046"/>
          <p:cNvSpPr txBox="1">
            <a:spLocks noChangeArrowheads="1"/>
          </p:cNvSpPr>
          <p:nvPr/>
        </p:nvSpPr>
        <p:spPr bwMode="auto">
          <a:xfrm>
            <a:off x="2647950" y="5678488"/>
            <a:ext cx="228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144407" name="Text Box 1047"/>
          <p:cNvSpPr txBox="1">
            <a:spLocks noChangeArrowheads="1"/>
          </p:cNvSpPr>
          <p:nvPr/>
        </p:nvSpPr>
        <p:spPr bwMode="auto">
          <a:xfrm>
            <a:off x="2828925" y="6099175"/>
            <a:ext cx="30480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Arial" charset="0"/>
              </a:rPr>
              <a:t>Time since Ph.D. (Years)</a:t>
            </a:r>
          </a:p>
        </p:txBody>
      </p:sp>
      <p:sp>
        <p:nvSpPr>
          <p:cNvPr id="144408" name="Text Box 1048"/>
          <p:cNvSpPr txBox="1">
            <a:spLocks noChangeArrowheads="1"/>
          </p:cNvSpPr>
          <p:nvPr/>
        </p:nvSpPr>
        <p:spPr bwMode="auto">
          <a:xfrm>
            <a:off x="4143375" y="5680075"/>
            <a:ext cx="228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6</a:t>
            </a:r>
            <a:endParaRPr lang="en-US" sz="1800">
              <a:latin typeface="Arial" charset="0"/>
            </a:endParaRPr>
          </a:p>
        </p:txBody>
      </p:sp>
      <p:sp>
        <p:nvSpPr>
          <p:cNvPr id="144409" name="Text Box 1049"/>
          <p:cNvSpPr txBox="1">
            <a:spLocks noChangeArrowheads="1"/>
          </p:cNvSpPr>
          <p:nvPr/>
        </p:nvSpPr>
        <p:spPr bwMode="auto">
          <a:xfrm>
            <a:off x="5638800" y="5680075"/>
            <a:ext cx="228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9</a:t>
            </a:r>
            <a:endParaRPr lang="en-US" sz="1800">
              <a:latin typeface="Arial" charset="0"/>
            </a:endParaRPr>
          </a:p>
        </p:txBody>
      </p:sp>
      <p:sp>
        <p:nvSpPr>
          <p:cNvPr id="144410" name="Text Box 1050"/>
          <p:cNvSpPr txBox="1">
            <a:spLocks noChangeArrowheads="1"/>
          </p:cNvSpPr>
          <p:nvPr/>
        </p:nvSpPr>
        <p:spPr bwMode="auto">
          <a:xfrm>
            <a:off x="7096125" y="5680075"/>
            <a:ext cx="381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12</a:t>
            </a:r>
            <a:endParaRPr lang="en-US" sz="1800">
              <a:latin typeface="Arial" charset="0"/>
            </a:endParaRPr>
          </a:p>
        </p:txBody>
      </p:sp>
      <p:sp>
        <p:nvSpPr>
          <p:cNvPr id="144413" name="Rectangle 1053"/>
          <p:cNvSpPr>
            <a:spLocks noChangeArrowheads="1"/>
          </p:cNvSpPr>
          <p:nvPr/>
        </p:nvSpPr>
        <p:spPr bwMode="auto">
          <a:xfrm>
            <a:off x="2724150" y="4803775"/>
            <a:ext cx="1009650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LTF 1-2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4" name="Rectangle 1054"/>
          <p:cNvSpPr>
            <a:spLocks noChangeArrowheads="1"/>
          </p:cNvSpPr>
          <p:nvPr/>
        </p:nvSpPr>
        <p:spPr bwMode="auto">
          <a:xfrm>
            <a:off x="1704975" y="4803775"/>
            <a:ext cx="990600" cy="457200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>
                <a:solidFill>
                  <a:srgbClr val="FF3300"/>
                </a:solidFill>
                <a:latin typeface="Arial" charset="0"/>
              </a:rPr>
              <a:t>EMBO </a:t>
            </a:r>
            <a:endParaRPr lang="en-GB" sz="20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4415" name="Rectangle 1055"/>
          <p:cNvSpPr>
            <a:spLocks noChangeArrowheads="1"/>
          </p:cNvSpPr>
          <p:nvPr/>
        </p:nvSpPr>
        <p:spPr bwMode="auto">
          <a:xfrm>
            <a:off x="4705350" y="4806950"/>
            <a:ext cx="552450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LTF3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6" name="Rectangle 1056"/>
          <p:cNvSpPr>
            <a:spLocks noChangeArrowheads="1"/>
          </p:cNvSpPr>
          <p:nvPr/>
        </p:nvSpPr>
        <p:spPr bwMode="auto">
          <a:xfrm>
            <a:off x="3733800" y="4806950"/>
            <a:ext cx="962025" cy="457200"/>
          </a:xfrm>
          <a:prstGeom prst="rect">
            <a:avLst/>
          </a:prstGeom>
          <a:noFill/>
          <a:ln w="22225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>
                <a:solidFill>
                  <a:srgbClr val="009900"/>
                </a:solidFill>
                <a:latin typeface="Arial" charset="0"/>
              </a:rPr>
              <a:t>Deferral</a:t>
            </a:r>
          </a:p>
        </p:txBody>
      </p:sp>
      <p:sp>
        <p:nvSpPr>
          <p:cNvPr id="144424" name="Rectangle 1064"/>
          <p:cNvSpPr>
            <a:spLocks noChangeArrowheads="1"/>
          </p:cNvSpPr>
          <p:nvPr/>
        </p:nvSpPr>
        <p:spPr bwMode="auto">
          <a:xfrm>
            <a:off x="3059832" y="2420888"/>
            <a:ext cx="1981200" cy="990600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 sz="1600" dirty="0">
                <a:latin typeface="Arial" charset="0"/>
              </a:rPr>
              <a:t>$: NSF, NIH,...</a:t>
            </a:r>
          </a:p>
          <a:p>
            <a:r>
              <a:rPr lang="de-DE" sz="1600" dirty="0">
                <a:latin typeface="Arial" charset="0"/>
                <a:cs typeface="Arial" charset="0"/>
              </a:rPr>
              <a:t>£: BBSRC, MRC,..</a:t>
            </a:r>
            <a:endParaRPr lang="de-DE" sz="1600" dirty="0">
              <a:latin typeface="Arial" charset="0"/>
            </a:endParaRPr>
          </a:p>
          <a:p>
            <a:r>
              <a:rPr lang="de-DE" sz="1600" dirty="0">
                <a:latin typeface="Arial" charset="0"/>
              </a:rPr>
              <a:t>€: DFG, CNRS,...</a:t>
            </a:r>
          </a:p>
          <a:p>
            <a:r>
              <a:rPr lang="de-DE" sz="1600" b="1" dirty="0">
                <a:solidFill>
                  <a:srgbClr val="FF3300"/>
                </a:solidFill>
                <a:latin typeface="Arial" charset="0"/>
                <a:sym typeface="Symbol" pitchFamily="18" charset="2"/>
              </a:rPr>
              <a:t> </a:t>
            </a:r>
            <a:r>
              <a:rPr lang="de-DE" sz="1600" b="1" dirty="0">
                <a:solidFill>
                  <a:srgbClr val="FF3300"/>
                </a:solidFill>
                <a:latin typeface="Arial" charset="0"/>
              </a:rPr>
              <a:t>EMBO (Europe)</a:t>
            </a:r>
            <a:endParaRPr lang="en-US" sz="1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4425" name="Line 1065"/>
          <p:cNvSpPr>
            <a:spLocks noChangeShapeType="1"/>
          </p:cNvSpPr>
          <p:nvPr/>
        </p:nvSpPr>
        <p:spPr bwMode="auto">
          <a:xfrm>
            <a:off x="4114800" y="3505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427" name="Rectangle 1067"/>
          <p:cNvSpPr>
            <a:spLocks noChangeArrowheads="1"/>
          </p:cNvSpPr>
          <p:nvPr/>
        </p:nvSpPr>
        <p:spPr bwMode="auto">
          <a:xfrm>
            <a:off x="1881797" y="3644900"/>
            <a:ext cx="1511300" cy="431800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800">
                <a:latin typeface="Arial" charset="0"/>
              </a:rPr>
              <a:t>New country</a:t>
            </a:r>
          </a:p>
        </p:txBody>
      </p:sp>
      <p:sp>
        <p:nvSpPr>
          <p:cNvPr id="144428" name="Line 1068"/>
          <p:cNvSpPr>
            <a:spLocks noChangeShapeType="1"/>
          </p:cNvSpPr>
          <p:nvPr/>
        </p:nvSpPr>
        <p:spPr bwMode="auto">
          <a:xfrm>
            <a:off x="2700338" y="4152900"/>
            <a:ext cx="0" cy="5715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200" dirty="0">
                <a:solidFill>
                  <a:schemeClr val="bg1"/>
                </a:solidFill>
                <a:latin typeface="Arial" charset="0"/>
              </a:rPr>
              <a:t>		 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Fellow – CDA Transition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48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27584" y="1860788"/>
            <a:ext cx="756084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The CDA is not the best paid in this category but it buys time and helps to close a funding gap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Already as an HFSP fellow you carry “the badge” of distinction; the CDA may help you even further (feedback from previous CDA holders)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The CDA, just like the HFSP Research Grant, is meant as </a:t>
            </a:r>
            <a:r>
              <a:rPr lang="en-US" sz="2000" i="1" u="sng" dirty="0" smtClean="0">
                <a:latin typeface="Arial" charset="0"/>
              </a:rPr>
              <a:t>seed money</a:t>
            </a:r>
            <a:r>
              <a:rPr lang="en-US" sz="2000" dirty="0" smtClean="0">
                <a:latin typeface="Arial" charset="0"/>
              </a:rPr>
              <a:t> to establish your first laboratory </a:t>
            </a:r>
            <a:r>
              <a:rPr lang="en-US" sz="2000" dirty="0" smtClean="0">
                <a:latin typeface="Arial" charset="0"/>
              </a:rPr>
              <a:t>and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to embark on a novel line of research. Funds may not be sufficient to support your entire laboratory.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Identify additional sources for funding early and devise a strategy for proposal writing (Be aware of different program philosophies)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200" dirty="0">
                <a:solidFill>
                  <a:schemeClr val="bg1"/>
                </a:solidFill>
                <a:latin typeface="Arial" charset="0"/>
              </a:rPr>
              <a:t>		</a:t>
            </a:r>
            <a:r>
              <a:rPr lang="de-DE" sz="3200" dirty="0">
                <a:solidFill>
                  <a:schemeClr val="bg1"/>
                </a:solidFill>
                <a:latin typeface="Arial" charset="0"/>
              </a:rPr>
              <a:t>HFSP „Early Career Support“</a:t>
            </a:r>
            <a:endParaRPr lang="en-GB" sz="2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4387" name="Picture 1027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4925" y="5413375"/>
            <a:ext cx="6248400" cy="304800"/>
            <a:chOff x="1200" y="1344"/>
            <a:chExt cx="3600" cy="192"/>
          </a:xfrm>
        </p:grpSpPr>
        <p:sp>
          <p:nvSpPr>
            <p:cNvPr id="144389" name="Line 1029"/>
            <p:cNvSpPr>
              <a:spLocks noChangeShapeType="1"/>
            </p:cNvSpPr>
            <p:nvPr/>
          </p:nvSpPr>
          <p:spPr bwMode="auto">
            <a:xfrm>
              <a:off x="1200" y="1440"/>
              <a:ext cx="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1440" y="1344"/>
              <a:ext cx="576" cy="192"/>
              <a:chOff x="1440" y="1344"/>
              <a:chExt cx="576" cy="192"/>
            </a:xfrm>
          </p:grpSpPr>
          <p:sp>
            <p:nvSpPr>
              <p:cNvPr id="144391" name="Line 1031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2" name="Line 1032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3" name="Line 1033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" name="Group 1034"/>
            <p:cNvGrpSpPr>
              <a:grpSpLocks/>
            </p:cNvGrpSpPr>
            <p:nvPr/>
          </p:nvGrpSpPr>
          <p:grpSpPr bwMode="auto">
            <a:xfrm>
              <a:off x="2304" y="1344"/>
              <a:ext cx="576" cy="192"/>
              <a:chOff x="1440" y="1344"/>
              <a:chExt cx="576" cy="192"/>
            </a:xfrm>
          </p:grpSpPr>
          <p:sp>
            <p:nvSpPr>
              <p:cNvPr id="144395" name="Line 1035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6" name="Line 1036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397" name="Line 1037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" name="Group 1038"/>
            <p:cNvGrpSpPr>
              <a:grpSpLocks/>
            </p:cNvGrpSpPr>
            <p:nvPr/>
          </p:nvGrpSpPr>
          <p:grpSpPr bwMode="auto">
            <a:xfrm>
              <a:off x="3168" y="1344"/>
              <a:ext cx="576" cy="192"/>
              <a:chOff x="1440" y="1344"/>
              <a:chExt cx="576" cy="192"/>
            </a:xfrm>
          </p:grpSpPr>
          <p:sp>
            <p:nvSpPr>
              <p:cNvPr id="144399" name="Line 1039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0" name="Line 1040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1" name="Line 1041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" name="Group 1042"/>
            <p:cNvGrpSpPr>
              <a:grpSpLocks/>
            </p:cNvGrpSpPr>
            <p:nvPr/>
          </p:nvGrpSpPr>
          <p:grpSpPr bwMode="auto">
            <a:xfrm>
              <a:off x="4032" y="1344"/>
              <a:ext cx="576" cy="192"/>
              <a:chOff x="1440" y="1344"/>
              <a:chExt cx="576" cy="192"/>
            </a:xfrm>
          </p:grpSpPr>
          <p:sp>
            <p:nvSpPr>
              <p:cNvPr id="144403" name="Line 1043"/>
              <p:cNvSpPr>
                <a:spLocks noChangeShapeType="1"/>
              </p:cNvSpPr>
              <p:nvPr/>
            </p:nvSpPr>
            <p:spPr bwMode="auto">
              <a:xfrm>
                <a:off x="1440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4" name="Line 1044"/>
              <p:cNvSpPr>
                <a:spLocks noChangeShapeType="1"/>
              </p:cNvSpPr>
              <p:nvPr/>
            </p:nvSpPr>
            <p:spPr bwMode="auto">
              <a:xfrm>
                <a:off x="1728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5" name="Line 1045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9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44406" name="Text Box 1046"/>
          <p:cNvSpPr txBox="1">
            <a:spLocks noChangeArrowheads="1"/>
          </p:cNvSpPr>
          <p:nvPr/>
        </p:nvSpPr>
        <p:spPr bwMode="auto">
          <a:xfrm>
            <a:off x="2647950" y="5678488"/>
            <a:ext cx="228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144407" name="Text Box 1047"/>
          <p:cNvSpPr txBox="1">
            <a:spLocks noChangeArrowheads="1"/>
          </p:cNvSpPr>
          <p:nvPr/>
        </p:nvSpPr>
        <p:spPr bwMode="auto">
          <a:xfrm>
            <a:off x="2828925" y="6099175"/>
            <a:ext cx="30480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Arial" charset="0"/>
              </a:rPr>
              <a:t>Time since Ph.D. (Years)</a:t>
            </a:r>
          </a:p>
        </p:txBody>
      </p:sp>
      <p:sp>
        <p:nvSpPr>
          <p:cNvPr id="144408" name="Text Box 1048"/>
          <p:cNvSpPr txBox="1">
            <a:spLocks noChangeArrowheads="1"/>
          </p:cNvSpPr>
          <p:nvPr/>
        </p:nvSpPr>
        <p:spPr bwMode="auto">
          <a:xfrm>
            <a:off x="4143375" y="5680075"/>
            <a:ext cx="228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6</a:t>
            </a:r>
            <a:endParaRPr lang="en-US" sz="1800">
              <a:latin typeface="Arial" charset="0"/>
            </a:endParaRPr>
          </a:p>
        </p:txBody>
      </p:sp>
      <p:sp>
        <p:nvSpPr>
          <p:cNvPr id="144409" name="Text Box 1049"/>
          <p:cNvSpPr txBox="1">
            <a:spLocks noChangeArrowheads="1"/>
          </p:cNvSpPr>
          <p:nvPr/>
        </p:nvSpPr>
        <p:spPr bwMode="auto">
          <a:xfrm>
            <a:off x="5638800" y="5680075"/>
            <a:ext cx="228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9</a:t>
            </a:r>
            <a:endParaRPr lang="en-US" sz="1800">
              <a:latin typeface="Arial" charset="0"/>
            </a:endParaRPr>
          </a:p>
        </p:txBody>
      </p:sp>
      <p:sp>
        <p:nvSpPr>
          <p:cNvPr id="144410" name="Text Box 1050"/>
          <p:cNvSpPr txBox="1">
            <a:spLocks noChangeArrowheads="1"/>
          </p:cNvSpPr>
          <p:nvPr/>
        </p:nvSpPr>
        <p:spPr bwMode="auto">
          <a:xfrm>
            <a:off x="7096125" y="5680075"/>
            <a:ext cx="381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12</a:t>
            </a:r>
            <a:endParaRPr lang="en-US" sz="1800">
              <a:latin typeface="Arial" charset="0"/>
            </a:endParaRPr>
          </a:p>
        </p:txBody>
      </p:sp>
      <p:sp>
        <p:nvSpPr>
          <p:cNvPr id="144411" name="Rectangle 1051"/>
          <p:cNvSpPr>
            <a:spLocks noChangeArrowheads="1"/>
          </p:cNvSpPr>
          <p:nvPr/>
        </p:nvSpPr>
        <p:spPr bwMode="auto">
          <a:xfrm>
            <a:off x="6460951" y="3162300"/>
            <a:ext cx="1495425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HFSP Grant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3" name="Rectangle 1053"/>
          <p:cNvSpPr>
            <a:spLocks noChangeArrowheads="1"/>
          </p:cNvSpPr>
          <p:nvPr/>
        </p:nvSpPr>
        <p:spPr bwMode="auto">
          <a:xfrm>
            <a:off x="2724150" y="4803775"/>
            <a:ext cx="1009650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LTF 1-2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4" name="Rectangle 1054"/>
          <p:cNvSpPr>
            <a:spLocks noChangeArrowheads="1"/>
          </p:cNvSpPr>
          <p:nvPr/>
        </p:nvSpPr>
        <p:spPr bwMode="auto">
          <a:xfrm>
            <a:off x="1331640" y="4803775"/>
            <a:ext cx="13639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rgbClr val="FF3300"/>
                </a:solidFill>
                <a:latin typeface="Arial" charset="0"/>
              </a:rPr>
              <a:t> </a:t>
            </a:r>
            <a:endParaRPr lang="en-GB" sz="20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4415" name="Rectangle 1055"/>
          <p:cNvSpPr>
            <a:spLocks noChangeArrowheads="1"/>
          </p:cNvSpPr>
          <p:nvPr/>
        </p:nvSpPr>
        <p:spPr bwMode="auto">
          <a:xfrm>
            <a:off x="4705350" y="4806950"/>
            <a:ext cx="552450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LTF3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6" name="Rectangle 1056"/>
          <p:cNvSpPr>
            <a:spLocks noChangeArrowheads="1"/>
          </p:cNvSpPr>
          <p:nvPr/>
        </p:nvSpPr>
        <p:spPr bwMode="auto">
          <a:xfrm>
            <a:off x="3733800" y="4806950"/>
            <a:ext cx="962025" cy="457200"/>
          </a:xfrm>
          <a:prstGeom prst="rect">
            <a:avLst/>
          </a:prstGeom>
          <a:noFill/>
          <a:ln w="22225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b="1" dirty="0">
                <a:solidFill>
                  <a:srgbClr val="009900"/>
                </a:solidFill>
                <a:latin typeface="Arial" charset="0"/>
              </a:rPr>
              <a:t>Deferral</a:t>
            </a:r>
          </a:p>
        </p:txBody>
      </p:sp>
      <p:sp>
        <p:nvSpPr>
          <p:cNvPr id="144417" name="Rectangle 1057"/>
          <p:cNvSpPr>
            <a:spLocks noChangeArrowheads="1"/>
          </p:cNvSpPr>
          <p:nvPr/>
        </p:nvSpPr>
        <p:spPr bwMode="auto">
          <a:xfrm>
            <a:off x="5238750" y="4184650"/>
            <a:ext cx="1495425" cy="457200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800">
                <a:solidFill>
                  <a:srgbClr val="000099"/>
                </a:solidFill>
                <a:latin typeface="Arial" charset="0"/>
              </a:rPr>
              <a:t>HFSP CDA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44418" name="Rectangle 1058"/>
          <p:cNvSpPr>
            <a:spLocks noChangeArrowheads="1"/>
          </p:cNvSpPr>
          <p:nvPr/>
        </p:nvSpPr>
        <p:spPr bwMode="auto">
          <a:xfrm>
            <a:off x="4800600" y="4184650"/>
            <a:ext cx="428625" cy="457200"/>
          </a:xfrm>
          <a:prstGeom prst="rect">
            <a:avLst/>
          </a:prstGeom>
          <a:noFill/>
          <a:ln w="22225">
            <a:solidFill>
              <a:srgbClr val="000099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>
              <a:latin typeface="Arial" charset="0"/>
            </a:endParaRPr>
          </a:p>
        </p:txBody>
      </p:sp>
      <p:sp>
        <p:nvSpPr>
          <p:cNvPr id="144419" name="Line 1059"/>
          <p:cNvSpPr>
            <a:spLocks noChangeShapeType="1"/>
          </p:cNvSpPr>
          <p:nvPr/>
        </p:nvSpPr>
        <p:spPr bwMode="auto">
          <a:xfrm>
            <a:off x="4819650" y="4422775"/>
            <a:ext cx="381000" cy="0"/>
          </a:xfrm>
          <a:prstGeom prst="line">
            <a:avLst/>
          </a:prstGeom>
          <a:noFill/>
          <a:ln w="22225">
            <a:solidFill>
              <a:srgbClr val="000099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420" name="Rectangle 1060"/>
          <p:cNvSpPr>
            <a:spLocks noChangeArrowheads="1"/>
          </p:cNvSpPr>
          <p:nvPr/>
        </p:nvSpPr>
        <p:spPr bwMode="auto">
          <a:xfrm>
            <a:off x="3635897" y="1556792"/>
            <a:ext cx="2520279" cy="825624"/>
          </a:xfrm>
          <a:prstGeom prst="rect">
            <a:avLst/>
          </a:prstGeom>
          <a:solidFill>
            <a:srgbClr val="FFFF99"/>
          </a:solidFill>
          <a:ln w="222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800" dirty="0" smtClean="0">
                <a:solidFill>
                  <a:srgbClr val="FF3300"/>
                </a:solidFill>
                <a:latin typeface="Arial" charset="0"/>
              </a:rPr>
              <a:t>New Rule: Move to a different HFSP member country</a:t>
            </a:r>
            <a:endParaRPr lang="en-GB" sz="1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4423" name="Line 1063"/>
          <p:cNvSpPr>
            <a:spLocks noChangeShapeType="1"/>
          </p:cNvSpPr>
          <p:nvPr/>
        </p:nvSpPr>
        <p:spPr bwMode="auto">
          <a:xfrm>
            <a:off x="4981575" y="2493072"/>
            <a:ext cx="0" cy="15840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426" name="Rectangle 1066"/>
          <p:cNvSpPr>
            <a:spLocks noChangeArrowheads="1"/>
          </p:cNvSpPr>
          <p:nvPr/>
        </p:nvSpPr>
        <p:spPr bwMode="auto">
          <a:xfrm>
            <a:off x="6671842" y="2657475"/>
            <a:ext cx="1679078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800" dirty="0">
              <a:latin typeface="Arial" charset="0"/>
            </a:endParaRPr>
          </a:p>
        </p:txBody>
      </p:sp>
      <p:sp>
        <p:nvSpPr>
          <p:cNvPr id="144427" name="Rectangle 1067"/>
          <p:cNvSpPr>
            <a:spLocks noChangeArrowheads="1"/>
          </p:cNvSpPr>
          <p:nvPr/>
        </p:nvSpPr>
        <p:spPr bwMode="auto">
          <a:xfrm>
            <a:off x="1908572" y="3644900"/>
            <a:ext cx="1511300" cy="431800"/>
          </a:xfrm>
          <a:prstGeom prst="rect">
            <a:avLst/>
          </a:prstGeom>
          <a:solidFill>
            <a:srgbClr val="FFFF99"/>
          </a:solidFill>
          <a:ln w="222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800" dirty="0">
                <a:solidFill>
                  <a:srgbClr val="FF0000"/>
                </a:solidFill>
                <a:latin typeface="Arial" charset="0"/>
              </a:rPr>
              <a:t>New country</a:t>
            </a:r>
          </a:p>
        </p:txBody>
      </p:sp>
      <p:sp>
        <p:nvSpPr>
          <p:cNvPr id="144428" name="Line 1068"/>
          <p:cNvSpPr>
            <a:spLocks noChangeShapeType="1"/>
          </p:cNvSpPr>
          <p:nvPr/>
        </p:nvSpPr>
        <p:spPr bwMode="auto">
          <a:xfrm>
            <a:off x="2700338" y="4152900"/>
            <a:ext cx="0" cy="5715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429" name="Rectangle 1069"/>
          <p:cNvSpPr>
            <a:spLocks noChangeArrowheads="1"/>
          </p:cNvSpPr>
          <p:nvPr/>
        </p:nvSpPr>
        <p:spPr bwMode="auto">
          <a:xfrm>
            <a:off x="5254625" y="3668713"/>
            <a:ext cx="149542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" name="Rectangle 1066"/>
          <p:cNvSpPr>
            <a:spLocks noChangeArrowheads="1"/>
          </p:cNvSpPr>
          <p:nvPr/>
        </p:nvSpPr>
        <p:spPr bwMode="auto">
          <a:xfrm>
            <a:off x="6930638" y="2132856"/>
            <a:ext cx="1638932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200" dirty="0">
                <a:solidFill>
                  <a:schemeClr val="bg1"/>
                </a:solidFill>
                <a:latin typeface="Arial" charset="0"/>
              </a:rPr>
              <a:t>		 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Fellow – CDA Transition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48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27584" y="1972285"/>
            <a:ext cx="756084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b="1" dirty="0" smtClean="0">
                <a:solidFill>
                  <a:srgbClr val="FF3300"/>
                </a:solidFill>
                <a:latin typeface="Arial" charset="0"/>
              </a:rPr>
              <a:t>New Rule</a:t>
            </a:r>
            <a:r>
              <a:rPr lang="en-US" sz="2000" dirty="0" smtClean="0">
                <a:solidFill>
                  <a:srgbClr val="FF3300"/>
                </a:solidFill>
                <a:latin typeface="Arial" charset="0"/>
              </a:rPr>
              <a:t>:</a:t>
            </a:r>
            <a:r>
              <a:rPr lang="en-US" sz="2000" dirty="0" smtClean="0">
                <a:latin typeface="Arial" charset="0"/>
              </a:rPr>
              <a:t> HFSP Fellows are eligible to apply for the HFSP Career Development  Award (CDA) if they establish their first independent laboratory in one of the HFSP member countries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Tenure of </a:t>
            </a:r>
            <a:r>
              <a:rPr lang="en-US" sz="2000" dirty="0" smtClean="0">
                <a:solidFill>
                  <a:srgbClr val="FF3300"/>
                </a:solidFill>
                <a:latin typeface="Arial" charset="0"/>
              </a:rPr>
              <a:t>up to 3 years</a:t>
            </a:r>
            <a:r>
              <a:rPr lang="en-US" sz="2000" dirty="0" smtClean="0">
                <a:latin typeface="Arial" charset="0"/>
              </a:rPr>
              <a:t>; the 3rd fellowship year can be used in the original host lab or after moving to a different HFSP member country; in this case it </a:t>
            </a:r>
            <a:r>
              <a:rPr lang="en-US" sz="2000" dirty="0" smtClean="0">
                <a:solidFill>
                  <a:srgbClr val="FF3300"/>
                </a:solidFill>
                <a:latin typeface="Arial" charset="0"/>
              </a:rPr>
              <a:t>can be deferred for up to two years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The mobility aspects remains: mandatory change of country for the CDA!</a:t>
            </a:r>
          </a:p>
          <a:p>
            <a:pPr marL="226800" lvl="1" indent="-226800" eaLnBrk="0" hangingPunc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The selection of the CDA’s is as stringent and competitive as other HFSP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The CDA application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1443" name="Picture 3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5100"/>
            <a:ext cx="1066800" cy="1066800"/>
          </a:xfrm>
          <a:prstGeom prst="rect">
            <a:avLst/>
          </a:prstGeo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11560" y="1844824"/>
            <a:ext cx="80648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26800" indent="-22680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Timing of your application is crucial: submit when you have something to show for (fellowship results)</a:t>
            </a:r>
          </a:p>
          <a:p>
            <a:pPr marL="226800" indent="-22680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Since 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AY 2012 </a:t>
            </a:r>
            <a:r>
              <a:rPr lang="en-GB" sz="2000" dirty="0" smtClean="0">
                <a:latin typeface="Arial" charset="0"/>
              </a:rPr>
              <a:t>each applicant can apply twice for the CDA!</a:t>
            </a:r>
          </a:p>
          <a:p>
            <a:pPr marL="226800" indent="-2268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Discuss the finance with your institution ahead of time to avoid delays and unexpected surprises (fund management)</a:t>
            </a:r>
          </a:p>
          <a:p>
            <a:pPr marL="226800" indent="-22680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To become an HFSP fellow you had to change direction (selection criteria): highlight your success in the new field when interviewing or submitting grants</a:t>
            </a:r>
          </a:p>
          <a:p>
            <a:pPr marL="226800" indent="-22680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3300"/>
                </a:solidFill>
                <a:latin typeface="Arial" charset="0"/>
              </a:rPr>
              <a:t>Problem</a:t>
            </a:r>
            <a:r>
              <a:rPr lang="en-GB" sz="2000" dirty="0" smtClean="0">
                <a:latin typeface="Arial" charset="0"/>
              </a:rPr>
              <a:t>: research project vs. research program</a:t>
            </a:r>
          </a:p>
          <a:p>
            <a:pPr marL="226800" indent="-22680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Set up your own scientific website with up-to-date publication output and ongoing (or planned) research projects</a:t>
            </a:r>
            <a:endParaRPr lang="en-GB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Good &amp; Bad Ideas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3971" name="Picture 1027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58" y="165100"/>
            <a:ext cx="1066800" cy="1066800"/>
          </a:xfrm>
          <a:prstGeom prst="rect">
            <a:avLst/>
          </a:prstGeom>
          <a:noFill/>
        </p:spPr>
      </p:pic>
      <p:sp>
        <p:nvSpPr>
          <p:cNvPr id="83972" name="Text Box 1028"/>
          <p:cNvSpPr txBox="1">
            <a:spLocks noChangeArrowheads="1"/>
          </p:cNvSpPr>
          <p:nvPr/>
        </p:nvSpPr>
        <p:spPr bwMode="auto">
          <a:xfrm>
            <a:off x="755576" y="1768167"/>
            <a:ext cx="746127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A </a:t>
            </a:r>
            <a:r>
              <a:rPr lang="en-GB" sz="2000" dirty="0">
                <a:latin typeface="Arial" charset="0"/>
              </a:rPr>
              <a:t>successful </a:t>
            </a:r>
            <a:r>
              <a:rPr lang="en-GB" sz="2000" dirty="0" smtClean="0">
                <a:latin typeface="Arial" charset="0"/>
              </a:rPr>
              <a:t>(HFSP) project</a:t>
            </a:r>
            <a:r>
              <a:rPr lang="en-GB" sz="2000" dirty="0">
                <a:latin typeface="Arial" charset="0"/>
              </a:rPr>
              <a:t>...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Arial" charset="0"/>
              </a:rPr>
              <a:t> is an original study </a:t>
            </a:r>
            <a:r>
              <a:rPr lang="en-GB" sz="2000" dirty="0" smtClean="0">
                <a:latin typeface="Arial" charset="0"/>
              </a:rPr>
              <a:t>at the frontiers of life sciences that may evolve out of the fellowship or even breaks new ground.</a:t>
            </a:r>
            <a:endParaRPr lang="en-GB" sz="2000" dirty="0">
              <a:latin typeface="Arial" charset="0"/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Arial" charset="0"/>
              </a:rPr>
              <a:t> </a:t>
            </a:r>
            <a:r>
              <a:rPr lang="en-GB" sz="2000" dirty="0" smtClean="0">
                <a:latin typeface="Arial" charset="0"/>
              </a:rPr>
              <a:t>is deemed to make a major contribution to the field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 contains elements of international collaboration</a:t>
            </a:r>
            <a:endParaRPr lang="en-GB" sz="2000" dirty="0">
              <a:latin typeface="Arial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755576" y="4077072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The proposal for the CDA should fit with the </a:t>
            </a:r>
            <a:r>
              <a:rPr lang="en-GB" sz="2000" dirty="0" smtClean="0">
                <a:latin typeface="Arial" charset="0"/>
              </a:rPr>
              <a:t>transformational, frontier, </a:t>
            </a:r>
            <a:r>
              <a:rPr lang="en-GB" sz="2000" dirty="0" smtClean="0">
                <a:latin typeface="Arial" charset="0"/>
              </a:rPr>
              <a:t>potentially risky, ambitious vision of HFSP.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shade val="30196"/>
                  <a:invGamma/>
                </a:srgbClr>
              </a:gs>
              <a:gs pos="100000">
                <a:srgbClr val="33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Good &amp; Bad Ideas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3971" name="Picture 1027" descr="logo-100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58" y="165100"/>
            <a:ext cx="1066800" cy="1066800"/>
          </a:xfrm>
          <a:prstGeom prst="rect">
            <a:avLst/>
          </a:prstGeom>
          <a:noFill/>
        </p:spPr>
      </p:pic>
      <p:sp>
        <p:nvSpPr>
          <p:cNvPr id="83972" name="Text Box 1028"/>
          <p:cNvSpPr txBox="1">
            <a:spLocks noChangeArrowheads="1"/>
          </p:cNvSpPr>
          <p:nvPr/>
        </p:nvSpPr>
        <p:spPr bwMode="auto">
          <a:xfrm>
            <a:off x="683568" y="1916832"/>
            <a:ext cx="7461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latin typeface="Arial" charset="0"/>
              </a:rPr>
              <a:t>CDA applications are reviewed less favourably because:</a:t>
            </a:r>
            <a:endParaRPr lang="en-GB" sz="2000" dirty="0">
              <a:latin typeface="Arial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83568" y="2492896"/>
            <a:ext cx="763284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 the proposal represents mainstream research (likely to be funded through national programs)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 the proposal is a direct continuation of the fellowship project w/o any new elements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 the research program is far too ambitious for a start-up laboratory of a young investigator over three years or too simplistic in its approach (observational)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Arial" charset="0"/>
              </a:rPr>
              <a:t> the applicant intends to return to the PhD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FSP-New-July2006">
  <a:themeElements>
    <a:clrScheme name="HFSP-New-July2006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FSP-New-July200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FSP-New-July200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FSP-New-July200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SP-New-July200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SP-New-July200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SP-New-July20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SP-New-July20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SP-New-July20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80000"/>
          </a:srgbClr>
        </a:solidFill>
        <a:ln w="158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80000"/>
          </a:srgbClr>
        </a:solidFill>
        <a:ln w="158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Einstellungen\Guntram\Anwendungsdaten\Microsoft\Vorlagen\HFSP-New-July2006.pot</Template>
  <TotalTime>650</TotalTime>
  <Words>820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HFSP-New-July2006</vt:lpstr>
      <vt:lpstr>Standarddesign</vt:lpstr>
      <vt:lpstr>Image</vt:lpstr>
      <vt:lpstr>CorelPhotoPaint.Image.10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Guntram BAUER</dc:creator>
  <cp:lastModifiedBy>user</cp:lastModifiedBy>
  <cp:revision>524</cp:revision>
  <dcterms:created xsi:type="dcterms:W3CDTF">2006-07-07T16:23:06Z</dcterms:created>
  <dcterms:modified xsi:type="dcterms:W3CDTF">2012-07-02T05:31:27Z</dcterms:modified>
</cp:coreProperties>
</file>