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notesMasterIdLst>
    <p:notesMasterId r:id="rId16"/>
  </p:notesMasterIdLst>
  <p:handoutMasterIdLst>
    <p:handoutMasterId r:id="rId17"/>
  </p:handoutMasterIdLst>
  <p:sldIdLst>
    <p:sldId id="256" r:id="rId3"/>
    <p:sldId id="403" r:id="rId4"/>
    <p:sldId id="375" r:id="rId5"/>
    <p:sldId id="373" r:id="rId6"/>
    <p:sldId id="406" r:id="rId7"/>
    <p:sldId id="410" r:id="rId8"/>
    <p:sldId id="404" r:id="rId9"/>
    <p:sldId id="363" r:id="rId10"/>
    <p:sldId id="411" r:id="rId11"/>
    <p:sldId id="409" r:id="rId12"/>
    <p:sldId id="407" r:id="rId13"/>
    <p:sldId id="361" r:id="rId14"/>
    <p:sldId id="298" r:id="rId15"/>
  </p:sldIdLst>
  <p:sldSz cx="9144000" cy="6858000" type="screen4x3"/>
  <p:notesSz cx="6805613" cy="99393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99"/>
    <a:srgbClr val="000066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11" autoAdjust="0"/>
    <p:restoredTop sz="99058" autoAdjust="0"/>
  </p:normalViewPr>
  <p:slideViewPr>
    <p:cSldViewPr>
      <p:cViewPr>
        <p:scale>
          <a:sx n="110" d="100"/>
          <a:sy n="110" d="100"/>
        </p:scale>
        <p:origin x="-1644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490" y="-102"/>
      </p:cViewPr>
      <p:guideLst>
        <p:guide orient="horz" pos="3131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GB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GB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GB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7ADF6642-8F7B-46B4-9023-FE0CCE048B0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GB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GB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3537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9275"/>
            <a:ext cx="29495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GB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39275"/>
            <a:ext cx="29495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D5D2E3E3-6054-41AC-BD82-BB69E879F10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A306F9-A7E9-44B6-B0F1-5BF0DF68ED91}" type="slidenum">
              <a:rPr lang="en-GB"/>
              <a:pPr/>
              <a:t>1</a:t>
            </a:fld>
            <a:endParaRPr lang="en-GB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EA2A7-8AA2-46BB-9507-FDED126BFD70}" type="slidenum">
              <a:rPr lang="en-GB"/>
              <a:pPr/>
              <a:t>10</a:t>
            </a:fld>
            <a:endParaRPr lang="en-GB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EA2A7-8AA2-46BB-9507-FDED126BFD70}" type="slidenum">
              <a:rPr lang="en-GB"/>
              <a:pPr/>
              <a:t>11</a:t>
            </a:fld>
            <a:endParaRPr lang="en-GB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014969-CE13-4E80-9D2E-11B3C52BDD3B}" type="slidenum">
              <a:rPr lang="en-GB"/>
              <a:pPr/>
              <a:t>12</a:t>
            </a:fld>
            <a:endParaRPr lang="en-GB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EA2A7-8AA2-46BB-9507-FDED126BFD70}" type="slidenum">
              <a:rPr lang="en-GB"/>
              <a:pPr/>
              <a:t>13</a:t>
            </a:fld>
            <a:endParaRPr lang="en-GB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EA2A7-8AA2-46BB-9507-FDED126BFD70}" type="slidenum">
              <a:rPr lang="en-GB"/>
              <a:pPr/>
              <a:t>2</a:t>
            </a:fld>
            <a:endParaRPr lang="en-GB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B1A59A-1D2D-441C-BCBE-1732EAE1B923}" type="slidenum">
              <a:rPr lang="en-GB"/>
              <a:pPr/>
              <a:t>3</a:t>
            </a:fld>
            <a:endParaRPr lang="en-GB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E5536D-6A18-480B-9677-C7132E06ABE6}" type="slidenum">
              <a:rPr lang="en-GB"/>
              <a:pPr/>
              <a:t>4</a:t>
            </a:fld>
            <a:endParaRPr lang="en-GB"/>
          </a:p>
        </p:txBody>
      </p:sp>
      <p:sp>
        <p:nvSpPr>
          <p:cNvPr id="1136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B1A59A-1D2D-441C-BCBE-1732EAE1B923}" type="slidenum">
              <a:rPr lang="en-GB"/>
              <a:pPr/>
              <a:t>5</a:t>
            </a:fld>
            <a:endParaRPr lang="en-GB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E5536D-6A18-480B-9677-C7132E06ABE6}" type="slidenum">
              <a:rPr lang="en-GB"/>
              <a:pPr/>
              <a:t>6</a:t>
            </a:fld>
            <a:endParaRPr lang="en-GB"/>
          </a:p>
        </p:txBody>
      </p:sp>
      <p:sp>
        <p:nvSpPr>
          <p:cNvPr id="1136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EA2A7-8AA2-46BB-9507-FDED126BFD70}" type="slidenum">
              <a:rPr lang="en-GB"/>
              <a:pPr/>
              <a:t>7</a:t>
            </a:fld>
            <a:endParaRPr lang="en-GB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DE6E9-FE6C-4FB8-AE87-E11018D04770}" type="slidenum">
              <a:rPr lang="en-GB"/>
              <a:pPr/>
              <a:t>8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DE6E9-FE6C-4FB8-AE87-E11018D04770}" type="slidenum">
              <a:rPr lang="en-GB"/>
              <a:pPr/>
              <a:t>9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65D25-A86F-4E4E-A7D0-DF49FF9E1B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B499A-4280-4437-8E8D-7A73D01D527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AC35D-FAD7-4FBE-816C-62D6BC4B4EC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0" y="5949950"/>
            <a:ext cx="9144000" cy="1062038"/>
            <a:chOff x="0" y="3748"/>
            <a:chExt cx="5760" cy="857"/>
          </a:xfrm>
        </p:grpSpPr>
        <p:pic>
          <p:nvPicPr>
            <p:cNvPr id="3086" name="Picture 14" descr="verlauf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748"/>
              <a:ext cx="5760" cy="857"/>
            </a:xfrm>
            <a:prstGeom prst="rect">
              <a:avLst/>
            </a:prstGeom>
            <a:noFill/>
          </p:spPr>
        </p:pic>
        <p:sp>
          <p:nvSpPr>
            <p:cNvPr id="3087" name="Rectangle 15"/>
            <p:cNvSpPr>
              <a:spLocks noChangeArrowheads="1"/>
            </p:cNvSpPr>
            <p:nvPr userDrawn="1"/>
          </p:nvSpPr>
          <p:spPr bwMode="auto">
            <a:xfrm>
              <a:off x="0" y="3748"/>
              <a:ext cx="5760" cy="857"/>
            </a:xfrm>
            <a:prstGeom prst="rect">
              <a:avLst/>
            </a:prstGeom>
            <a:solidFill>
              <a:srgbClr val="FF9900">
                <a:alpha val="7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en-US" sz="2000" b="1" kern="120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1595438" y="6318250"/>
            <a:ext cx="5834062" cy="476250"/>
          </a:xfrm>
        </p:spPr>
        <p:txBody>
          <a:bodyPr/>
          <a:lstStyle>
            <a:lvl1pPr>
              <a:defRPr sz="1600" b="1">
                <a:solidFill>
                  <a:srgbClr val="4D4D4D"/>
                </a:solidFill>
              </a:defRPr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de-DE" kern="1200">
              <a:latin typeface="Verdana" pitchFamily="34" charset="0"/>
              <a:ea typeface="+mn-ea"/>
              <a:cs typeface="+mn-cs"/>
            </a:endParaRPr>
          </a:p>
        </p:txBody>
      </p:sp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0" y="0"/>
          <a:ext cx="9144000" cy="1058863"/>
        </p:xfrm>
        <a:graphic>
          <a:graphicData uri="http://schemas.openxmlformats.org/presentationml/2006/ole">
            <p:oleObj spid="_x0000_s16386" name="CorelPhotoPaint.Image.10" r:id="rId4" imgW="9904762" imgH="147301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A3AFB4C-0B11-41C7-916C-296A18AD1278}" type="slidenum">
              <a:rPr lang="de-DE" sz="1400" kern="120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74022F2-BFA6-4423-9AAD-B6038DE26301}" type="slidenum">
              <a:rPr lang="de-DE" sz="1400" kern="120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65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65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9EA80058-47FD-44C1-A93E-A06240CC1E35}" type="slidenum">
              <a:rPr lang="de-DE" sz="1400" kern="120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CCCBCDE6-A139-413A-8214-C3D2CA6F4FCB}" type="slidenum">
              <a:rPr lang="de-DE" sz="1400" kern="120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E8007649-00A1-4255-9BD3-F686B8A8ACC6}" type="slidenum">
              <a:rPr lang="de-DE" sz="1400" kern="120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F9A69BD-0AC2-4A0D-BEF6-71E3E1C45E8F}" type="slidenum">
              <a:rPr lang="de-DE" sz="1400" kern="120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C845ABB2-BAFE-493D-B66A-F42E14FBE42F}" type="slidenum">
              <a:rPr lang="de-DE" sz="1400" kern="120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A84D4-D5FB-49CA-B7E3-6DA12010F1E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461AE4C-2043-4CB2-942A-4278421831C7}" type="slidenum">
              <a:rPr lang="de-DE" sz="1400" kern="120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0C967FCA-B408-4B35-9FBA-109DDAD6D38B}" type="slidenum">
              <a:rPr lang="de-DE" sz="1400" kern="120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776288"/>
            <a:ext cx="2286000" cy="5815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776288"/>
            <a:ext cx="6705600" cy="5815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E00B08DF-937F-4A4E-847D-50A66A766D5C}" type="slidenum">
              <a:rPr lang="de-DE" sz="1400" kern="120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76288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2065338"/>
            <a:ext cx="8229600" cy="45259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F91FEC60-2323-43D7-89C7-1B97E62B7B5A}" type="slidenum">
              <a:rPr lang="de-DE" sz="1400" kern="120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e-DE" sz="1400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DED86-695E-46E4-89FE-C62B86950BF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826CD-5F6F-4464-94D0-D27A1AE9CD1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BBB11-EC10-4E56-8DCB-21377CF4916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CE42F-D702-4302-97D1-FA81F228D80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C2B56-5DCE-413B-BC64-F9A6FC14498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9510A-FFC5-42A3-A500-A2C8AC77D80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04C96-6262-4595-946E-9220744E860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8DB0A6-5B7D-46A1-9BEE-0CB2E3CDFBB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77628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65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de-DE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E6D93E37-C6E7-4978-891C-4882CB09CCE3}" type="slidenum">
              <a:rPr lang="de-DE" kern="120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e-DE" kern="120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0" y="0"/>
          <a:ext cx="9144000" cy="795338"/>
        </p:xfrm>
        <a:graphic>
          <a:graphicData uri="http://schemas.openxmlformats.org/presentationml/2006/ole">
            <p:oleObj spid="_x0000_s15362" name="Image" r:id="rId15" imgW="13003175" imgH="1130159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5000"/>
        </a:spcBef>
        <a:spcAft>
          <a:spcPct val="0"/>
        </a:spcAft>
        <a:buClr>
          <a:srgbClr val="FFCC00"/>
        </a:buClr>
        <a:buSzPct val="120000"/>
        <a:buFont typeface="Wingdings" pitchFamily="2" charset="2"/>
        <a:buChar char="§"/>
        <a:defRPr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CC66"/>
        </a:buClr>
        <a:buChar char="•"/>
        <a:defRPr sz="1600">
          <a:solidFill>
            <a:srgbClr val="5F5F5F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CC66"/>
        </a:buClr>
        <a:buFont typeface="Wingdings" pitchFamily="2" charset="2"/>
        <a:buChar char="§"/>
        <a:defRPr sz="1400">
          <a:solidFill>
            <a:srgbClr val="5F5F5F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gradFill rotWithShape="0">
            <a:gsLst>
              <a:gs pos="0">
                <a:srgbClr val="333399">
                  <a:gamma/>
                  <a:shade val="30196"/>
                  <a:invGamma/>
                </a:srgbClr>
              </a:gs>
              <a:gs pos="100000">
                <a:srgbClr val="3333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200">
                <a:solidFill>
                  <a:schemeClr val="bg1"/>
                </a:solidFill>
                <a:latin typeface="Arial" charset="0"/>
              </a:rPr>
              <a:t>Human Frontier Science Program</a:t>
            </a:r>
          </a:p>
        </p:txBody>
      </p:sp>
      <p:pic>
        <p:nvPicPr>
          <p:cNvPr id="2053" name="Picture 5" descr="logo-100-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013" y="165100"/>
            <a:ext cx="1066800" cy="1066800"/>
          </a:xfrm>
          <a:prstGeom prst="rect">
            <a:avLst/>
          </a:prstGeom>
          <a:noFill/>
        </p:spPr>
      </p:pic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1331640" y="1628800"/>
            <a:ext cx="6527078" cy="193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>
              <a:lnSpc>
                <a:spcPct val="93000"/>
              </a:lnSpc>
              <a:spcBef>
                <a:spcPts val="2000"/>
              </a:spcBef>
              <a:buClr>
                <a:srgbClr val="000000"/>
              </a:buClr>
              <a:buFont typeface="Arial" charset="0"/>
              <a:buNone/>
            </a:pPr>
            <a:r>
              <a:rPr lang="en-US" sz="2800" dirty="0" smtClean="0">
                <a:solidFill>
                  <a:srgbClr val="000099"/>
                </a:solidFill>
                <a:latin typeface="Arial" charset="0"/>
              </a:rPr>
              <a:t>Career Planning: </a:t>
            </a:r>
            <a:br>
              <a:rPr lang="en-US" sz="2800" dirty="0" smtClean="0">
                <a:solidFill>
                  <a:srgbClr val="000099"/>
                </a:solidFill>
                <a:latin typeface="Arial" charset="0"/>
              </a:rPr>
            </a:br>
            <a:r>
              <a:rPr lang="en-US" sz="2800" dirty="0" smtClean="0">
                <a:solidFill>
                  <a:srgbClr val="000099"/>
                </a:solidFill>
                <a:latin typeface="Arial" charset="0"/>
              </a:rPr>
              <a:t/>
            </a:r>
            <a:br>
              <a:rPr lang="en-US" sz="2800" dirty="0" smtClean="0">
                <a:solidFill>
                  <a:srgbClr val="000099"/>
                </a:solidFill>
                <a:latin typeface="Arial" charset="0"/>
              </a:rPr>
            </a:br>
            <a:r>
              <a:rPr lang="en-US" sz="2800" dirty="0" smtClean="0">
                <a:solidFill>
                  <a:srgbClr val="000099"/>
                </a:solidFill>
                <a:latin typeface="Arial" charset="0"/>
              </a:rPr>
              <a:t>Moving on - Funding your next big step after the postdoc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1547664" y="4725144"/>
            <a:ext cx="6019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r>
              <a:rPr lang="en-US" dirty="0">
                <a:latin typeface="Arial" charset="0"/>
              </a:rPr>
              <a:t>Guntram Bauer</a:t>
            </a:r>
            <a:r>
              <a:rPr lang="en-US" sz="2800" dirty="0">
                <a:latin typeface="Arial" charset="0"/>
              </a:rPr>
              <a:t/>
            </a:r>
            <a:br>
              <a:rPr lang="en-US" sz="2800" dirty="0">
                <a:latin typeface="Arial" charset="0"/>
              </a:rPr>
            </a:br>
            <a:r>
              <a:rPr lang="en-US" sz="2000" dirty="0" smtClean="0">
                <a:latin typeface="Arial" charset="0"/>
              </a:rPr>
              <a:t>HFSP Awardees’ Annual Meeting</a:t>
            </a:r>
            <a:br>
              <a:rPr lang="en-US" sz="2000" dirty="0" smtClean="0">
                <a:latin typeface="Arial" charset="0"/>
              </a:rPr>
            </a:br>
            <a:r>
              <a:rPr lang="en-US" sz="2000" dirty="0" smtClean="0">
                <a:latin typeface="Arial" charset="0"/>
              </a:rPr>
              <a:t>July 1- 4, 2012</a:t>
            </a:r>
          </a:p>
          <a:p>
            <a:pPr algn="ctr">
              <a:spcBef>
                <a:spcPct val="20000"/>
              </a:spcBef>
            </a:pPr>
            <a:r>
              <a:rPr lang="en-US" sz="2000" dirty="0" err="1" smtClean="0">
                <a:latin typeface="Arial" charset="0"/>
              </a:rPr>
              <a:t>Daegu</a:t>
            </a:r>
            <a:r>
              <a:rPr lang="en-US" sz="2000" dirty="0" smtClean="0">
                <a:latin typeface="Arial" charset="0"/>
              </a:rPr>
              <a:t>, Republic of Korea</a:t>
            </a:r>
            <a:r>
              <a:rPr lang="en-US" sz="2000" dirty="0">
                <a:latin typeface="Arial" charset="0"/>
              </a:rPr>
              <a:t/>
            </a:r>
            <a:br>
              <a:rPr lang="en-US" sz="2000" dirty="0">
                <a:latin typeface="Arial" charset="0"/>
              </a:rPr>
            </a:br>
            <a:endParaRPr lang="en-US" sz="2800" dirty="0">
              <a:latin typeface="Arial" charset="0"/>
            </a:endParaRPr>
          </a:p>
          <a:p>
            <a:pPr algn="ctr">
              <a:spcBef>
                <a:spcPct val="20000"/>
              </a:spcBef>
            </a:pPr>
            <a:endParaRPr lang="en-GB" sz="1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gradFill rotWithShape="0">
            <a:gsLst>
              <a:gs pos="0">
                <a:srgbClr val="333399">
                  <a:gamma/>
                  <a:shade val="30196"/>
                  <a:invGamma/>
                </a:srgbClr>
              </a:gs>
              <a:gs pos="100000">
                <a:srgbClr val="3333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   The Funding Landscape</a:t>
            </a:r>
            <a:endParaRPr lang="en-GB" sz="32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61443" name="Picture 3" descr="logo-100-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013" y="165100"/>
            <a:ext cx="1066800" cy="1066800"/>
          </a:xfrm>
          <a:prstGeom prst="rect">
            <a:avLst/>
          </a:prstGeom>
          <a:noFill/>
        </p:spPr>
      </p:pic>
      <p:sp>
        <p:nvSpPr>
          <p:cNvPr id="6" name="Text Box 2055"/>
          <p:cNvSpPr txBox="1">
            <a:spLocks noChangeArrowheads="1"/>
          </p:cNvSpPr>
          <p:nvPr/>
        </p:nvSpPr>
        <p:spPr bwMode="auto">
          <a:xfrm>
            <a:off x="827584" y="1916832"/>
            <a:ext cx="748883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6800" indent="-226800"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>
                <a:latin typeface="Arial" charset="0"/>
              </a:rPr>
              <a:t>Competition for CDA type grants intensifies as the number of awards in this category (from HFSP and other sources) decreases</a:t>
            </a:r>
          </a:p>
          <a:p>
            <a:pPr marL="226800" indent="-226800"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>
                <a:latin typeface="Arial" charset="0"/>
              </a:rPr>
              <a:t>Your opportunities increase if you consider research agency and philanthropic grants</a:t>
            </a:r>
          </a:p>
          <a:p>
            <a:pPr marL="226800" indent="-226800"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>
                <a:latin typeface="Arial" charset="0"/>
              </a:rPr>
              <a:t>Become an expert for your country/region/field</a:t>
            </a:r>
          </a:p>
          <a:p>
            <a:pPr marL="226800" indent="-226800"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>
                <a:latin typeface="Arial" charset="0"/>
              </a:rPr>
              <a:t>Most academic centers have administrative units that can advise on grant initiatives and funding opportunities</a:t>
            </a:r>
          </a:p>
          <a:p>
            <a:pPr marL="226800" indent="-226800"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>
                <a:latin typeface="Arial" charset="0"/>
              </a:rPr>
              <a:t>Use exhibition areas during conferences to make personal contact to representatives of funders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gradFill rotWithShape="0">
            <a:gsLst>
              <a:gs pos="0">
                <a:srgbClr val="333399">
                  <a:gamma/>
                  <a:shade val="30196"/>
                  <a:invGamma/>
                </a:srgbClr>
              </a:gs>
              <a:gs pos="100000">
                <a:srgbClr val="3333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    Philanthropic Grants</a:t>
            </a:r>
            <a:endParaRPr lang="en-GB" sz="32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61443" name="Picture 3" descr="logo-100-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013" y="165100"/>
            <a:ext cx="1066800" cy="1066800"/>
          </a:xfrm>
          <a:prstGeom prst="rect">
            <a:avLst/>
          </a:prstGeom>
          <a:noFill/>
        </p:spPr>
      </p:pic>
      <p:sp>
        <p:nvSpPr>
          <p:cNvPr id="5" name="Text Box 2053"/>
          <p:cNvSpPr txBox="1">
            <a:spLocks noChangeArrowheads="1"/>
          </p:cNvSpPr>
          <p:nvPr/>
        </p:nvSpPr>
        <p:spPr bwMode="auto">
          <a:xfrm>
            <a:off x="827584" y="1484784"/>
            <a:ext cx="768985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latin typeface="Arial" charset="0"/>
              </a:rPr>
              <a:t>Private foundations/trusts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latin typeface="Arial" charset="0"/>
              </a:rPr>
              <a:t> Often support a specific theme or niche („off the beaten track“)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latin typeface="Arial" charset="0"/>
              </a:rPr>
              <a:t> Target a highly specialized group of applicants (e.g. rare disease)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latin typeface="Arial" charset="0"/>
              </a:rPr>
              <a:t> Funds may be used in a more flexibility way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GB" sz="2000" dirty="0" smtClean="0">
                <a:latin typeface="Arial" charset="0"/>
              </a:rPr>
              <a:t>Try to become a host supervisor for stipend funded PhD students &amp; postdocs 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sz="2000" dirty="0">
              <a:latin typeface="Arial" charset="0"/>
            </a:endParaRPr>
          </a:p>
        </p:txBody>
      </p:sp>
      <p:sp>
        <p:nvSpPr>
          <p:cNvPr id="6" name="Text Box 2055"/>
          <p:cNvSpPr txBox="1">
            <a:spLocks noChangeArrowheads="1"/>
          </p:cNvSpPr>
          <p:nvPr/>
        </p:nvSpPr>
        <p:spPr bwMode="auto">
          <a:xfrm>
            <a:off x="827584" y="4221088"/>
            <a:ext cx="7618413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latin typeface="Arial" charset="0"/>
              </a:rPr>
              <a:t>Potential trade offs: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latin typeface="Arial" charset="0"/>
              </a:rPr>
              <a:t> Funding volume is small and targeted!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latin typeface="Arial" charset="0"/>
              </a:rPr>
              <a:t> Prestigious, hence highly competitive!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latin typeface="Arial" charset="0"/>
              </a:rPr>
              <a:t> Program portfolio may change often (3-5 years)</a:t>
            </a:r>
            <a:endParaRPr lang="en-US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gradFill>
            <a:gsLst>
              <a:gs pos="0">
                <a:srgbClr val="333399">
                  <a:gamma/>
                  <a:shade val="30196"/>
                  <a:invGamma/>
                </a:srgbClr>
              </a:gs>
              <a:gs pos="100000">
                <a:srgbClr val="3333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Don’t be late with submission!</a:t>
            </a:r>
            <a:endParaRPr lang="en-GB" sz="32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81251" name="Picture 3" descr="logo-100-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013" y="165100"/>
            <a:ext cx="1066800" cy="1066800"/>
          </a:xfrm>
          <a:prstGeom prst="rect">
            <a:avLst/>
          </a:prstGeom>
          <a:noFill/>
        </p:spPr>
      </p:pic>
      <p:sp>
        <p:nvSpPr>
          <p:cNvPr id="181332" name="Text Box 84"/>
          <p:cNvSpPr txBox="1">
            <a:spLocks noChangeArrowheads="1"/>
          </p:cNvSpPr>
          <p:nvPr/>
        </p:nvSpPr>
        <p:spPr bwMode="auto">
          <a:xfrm>
            <a:off x="2357422" y="1428736"/>
            <a:ext cx="424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b="1" dirty="0">
                <a:solidFill>
                  <a:srgbClr val="FF3300"/>
                </a:solidFill>
                <a:latin typeface="Arial" charset="0"/>
              </a:rPr>
              <a:t>Scientists are creatures of habit!</a:t>
            </a:r>
            <a:endParaRPr lang="en-GB" sz="1600" b="1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81337" name="Text Box 89"/>
          <p:cNvSpPr txBox="1">
            <a:spLocks noChangeArrowheads="1"/>
          </p:cNvSpPr>
          <p:nvPr/>
        </p:nvSpPr>
        <p:spPr bwMode="auto">
          <a:xfrm>
            <a:off x="1403648" y="5877272"/>
            <a:ext cx="576064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dirty="0" smtClean="0">
                <a:latin typeface="Arial" charset="0"/>
              </a:rPr>
              <a:t>HFSP fellowship registration &amp; submission for AY 2008-2012</a:t>
            </a:r>
          </a:p>
        </p:txBody>
      </p:sp>
      <p:pic>
        <p:nvPicPr>
          <p:cNvPr id="1027" name="Picture 3"/>
          <p:cNvPicPr>
            <a:picLocks noChangeArrowheads="1"/>
          </p:cNvPicPr>
          <p:nvPr/>
        </p:nvPicPr>
        <p:blipFill>
          <a:blip r:embed="rId4" cstate="print"/>
          <a:srcRect l="4988" t="1387" r="3879" b="2774"/>
          <a:stretch>
            <a:fillRect/>
          </a:stretch>
        </p:blipFill>
        <p:spPr bwMode="auto">
          <a:xfrm>
            <a:off x="4546512" y="2069874"/>
            <a:ext cx="4320000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rrowheads="1"/>
          </p:cNvPicPr>
          <p:nvPr/>
        </p:nvPicPr>
        <p:blipFill>
          <a:blip r:embed="rId5" cstate="print"/>
          <a:srcRect l="3566" t="3757" r="1189" b="2254"/>
          <a:stretch>
            <a:fillRect/>
          </a:stretch>
        </p:blipFill>
        <p:spPr bwMode="auto">
          <a:xfrm>
            <a:off x="179512" y="1988840"/>
            <a:ext cx="4320000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gradFill rotWithShape="0">
            <a:gsLst>
              <a:gs pos="0">
                <a:srgbClr val="333399">
                  <a:gamma/>
                  <a:shade val="30196"/>
                  <a:invGamma/>
                </a:srgbClr>
              </a:gs>
              <a:gs pos="100000">
                <a:srgbClr val="3333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Thank you</a:t>
            </a:r>
            <a:endParaRPr lang="en-GB" sz="32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61443" name="Picture 3" descr="logo-100-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013" y="165100"/>
            <a:ext cx="1066800" cy="1066800"/>
          </a:xfrm>
          <a:prstGeom prst="rect">
            <a:avLst/>
          </a:prstGeom>
          <a:noFill/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14546" y="2071678"/>
            <a:ext cx="421484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latin typeface="Arial" charset="0"/>
              </a:rPr>
              <a:t>Contact:</a:t>
            </a:r>
          </a:p>
          <a:p>
            <a:pPr>
              <a:spcBef>
                <a:spcPct val="50000"/>
              </a:spcBef>
            </a:pPr>
            <a:r>
              <a:rPr lang="en-GB" sz="2000" dirty="0" smtClean="0">
                <a:latin typeface="Arial" charset="0"/>
              </a:rPr>
              <a:t>Human Frontier Science Program</a:t>
            </a:r>
            <a:br>
              <a:rPr lang="en-GB" sz="2000" dirty="0" smtClean="0">
                <a:latin typeface="Arial" charset="0"/>
              </a:rPr>
            </a:br>
            <a:r>
              <a:rPr lang="en-GB" sz="2000" dirty="0" smtClean="0">
                <a:latin typeface="Arial" charset="0"/>
              </a:rPr>
              <a:t>12 </a:t>
            </a:r>
            <a:r>
              <a:rPr lang="en-GB" sz="2000" dirty="0" err="1" smtClean="0">
                <a:latin typeface="Arial" charset="0"/>
              </a:rPr>
              <a:t>quai</a:t>
            </a:r>
            <a:r>
              <a:rPr lang="en-GB" sz="2000" dirty="0" smtClean="0">
                <a:latin typeface="Arial" charset="0"/>
              </a:rPr>
              <a:t> Saint-Jean</a:t>
            </a:r>
            <a:br>
              <a:rPr lang="en-GB" sz="2000" dirty="0" smtClean="0">
                <a:latin typeface="Arial" charset="0"/>
              </a:rPr>
            </a:br>
            <a:r>
              <a:rPr lang="en-GB" sz="2000" dirty="0" smtClean="0">
                <a:latin typeface="Arial" charset="0"/>
              </a:rPr>
              <a:t>67080 Strasbourg</a:t>
            </a:r>
          </a:p>
          <a:p>
            <a:pPr>
              <a:spcBef>
                <a:spcPct val="50000"/>
              </a:spcBef>
            </a:pPr>
            <a:r>
              <a:rPr lang="en-GB" sz="2000" dirty="0" smtClean="0">
                <a:latin typeface="Arial" charset="0"/>
              </a:rPr>
              <a:t>Email:</a:t>
            </a:r>
            <a:r>
              <a:rPr lang="en-GB" sz="2000" dirty="0" smtClean="0">
                <a:solidFill>
                  <a:schemeClr val="accent6"/>
                </a:solidFill>
                <a:latin typeface="Arial" charset="0"/>
              </a:rPr>
              <a:t>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fellow@hfsp.org</a:t>
            </a:r>
            <a:r>
              <a:rPr lang="en-GB" sz="2000" dirty="0" smtClean="0">
                <a:latin typeface="Arial" charset="0"/>
              </a:rPr>
              <a:t/>
            </a:r>
            <a:br>
              <a:rPr lang="en-GB" sz="2000" dirty="0" smtClean="0">
                <a:latin typeface="Arial" charset="0"/>
              </a:rPr>
            </a:br>
            <a:r>
              <a:rPr lang="en-GB" sz="2000" dirty="0" smtClean="0">
                <a:latin typeface="Arial" charset="0"/>
              </a:rPr>
              <a:t>Web: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www.hfsp.org</a:t>
            </a:r>
          </a:p>
          <a:p>
            <a:pPr>
              <a:spcBef>
                <a:spcPct val="50000"/>
              </a:spcBef>
            </a:pPr>
            <a:endParaRPr lang="en-GB" sz="2000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gradFill rotWithShape="0">
            <a:gsLst>
              <a:gs pos="0">
                <a:srgbClr val="333399">
                  <a:gamma/>
                  <a:shade val="30196"/>
                  <a:invGamma/>
                </a:srgbClr>
              </a:gs>
              <a:gs pos="100000">
                <a:srgbClr val="3333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Why This Workshop?</a:t>
            </a:r>
            <a:endParaRPr lang="en-GB" sz="32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61443" name="Picture 3" descr="logo-100-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013" y="165100"/>
            <a:ext cx="1066800" cy="1066800"/>
          </a:xfrm>
          <a:prstGeom prst="rect">
            <a:avLst/>
          </a:prstGeom>
          <a:noFill/>
        </p:spPr>
      </p:pic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755576" y="1628800"/>
            <a:ext cx="771530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226800" indent="-2268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>
                <a:latin typeface="Arial" charset="0"/>
              </a:rPr>
              <a:t>Many fellows are not fully aware of the </a:t>
            </a:r>
            <a:r>
              <a:rPr lang="en-US" sz="2000" dirty="0" smtClean="0">
                <a:latin typeface="Arial" charset="0"/>
              </a:rPr>
              <a:t>flexibility for career planning that is inherent and unique to an HFSP fellowship</a:t>
            </a:r>
          </a:p>
          <a:p>
            <a:pPr marL="226800" indent="-2268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Arial" charset="0"/>
              </a:rPr>
              <a:t>For example: Option for deferral (after the 2</a:t>
            </a:r>
            <a:r>
              <a:rPr lang="en-US" sz="2000" baseline="30000" dirty="0" smtClean="0">
                <a:latin typeface="Arial" charset="0"/>
              </a:rPr>
              <a:t>nd</a:t>
            </a:r>
            <a:r>
              <a:rPr lang="en-US" sz="2000" dirty="0" smtClean="0">
                <a:latin typeface="Arial" charset="0"/>
              </a:rPr>
              <a:t> year) in combination with the third fellowship year</a:t>
            </a:r>
            <a:endParaRPr lang="en-US" sz="2000" dirty="0" smtClean="0">
              <a:solidFill>
                <a:srgbClr val="FF0000"/>
              </a:solidFill>
              <a:latin typeface="Arial" charset="0"/>
            </a:endParaRPr>
          </a:p>
          <a:p>
            <a:pPr marL="226800" indent="-2268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Arial" charset="0"/>
              </a:rPr>
              <a:t>Being competitive at the time of the application for the CDA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672" y="4077072"/>
            <a:ext cx="554461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rgbClr val="000099"/>
                </a:solidFill>
              </a:rPr>
              <a:t> The potential of the HFSP fellowship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rgbClr val="000099"/>
                </a:solidFill>
              </a:rPr>
              <a:t> Planning towards your CDA application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rgbClr val="000099"/>
                </a:solidFill>
              </a:rPr>
              <a:t> The philanthropic funding landscape</a:t>
            </a:r>
            <a:endParaRPr lang="en-US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gradFill rotWithShape="0">
            <a:gsLst>
              <a:gs pos="0">
                <a:srgbClr val="333399">
                  <a:gamma/>
                  <a:shade val="30196"/>
                  <a:invGamma/>
                </a:srgbClr>
              </a:gs>
              <a:gs pos="100000">
                <a:srgbClr val="3333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3200" dirty="0">
                <a:solidFill>
                  <a:schemeClr val="bg1"/>
                </a:solidFill>
                <a:latin typeface="Arial" charset="0"/>
              </a:rPr>
              <a:t>		</a:t>
            </a:r>
            <a:r>
              <a:rPr lang="de-DE" sz="3200" dirty="0">
                <a:solidFill>
                  <a:schemeClr val="bg1"/>
                </a:solidFill>
                <a:latin typeface="Arial" charset="0"/>
              </a:rPr>
              <a:t>HFSP „Early Career Support“</a:t>
            </a:r>
            <a:endParaRPr lang="en-GB" sz="28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4387" name="Picture 1027" descr="logo-100-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013" y="165100"/>
            <a:ext cx="1066800" cy="1066800"/>
          </a:xfrm>
          <a:prstGeom prst="rect">
            <a:avLst/>
          </a:prstGeom>
          <a:noFill/>
        </p:spPr>
      </p:pic>
      <p:grpSp>
        <p:nvGrpSpPr>
          <p:cNvPr id="2" name="Group 1028"/>
          <p:cNvGrpSpPr>
            <a:grpSpLocks/>
          </p:cNvGrpSpPr>
          <p:nvPr/>
        </p:nvGrpSpPr>
        <p:grpSpPr bwMode="auto">
          <a:xfrm>
            <a:off x="1304925" y="5413375"/>
            <a:ext cx="6248400" cy="304800"/>
            <a:chOff x="1200" y="1344"/>
            <a:chExt cx="3600" cy="192"/>
          </a:xfrm>
        </p:grpSpPr>
        <p:sp>
          <p:nvSpPr>
            <p:cNvPr id="144389" name="Line 1029"/>
            <p:cNvSpPr>
              <a:spLocks noChangeShapeType="1"/>
            </p:cNvSpPr>
            <p:nvPr/>
          </p:nvSpPr>
          <p:spPr bwMode="auto">
            <a:xfrm>
              <a:off x="1200" y="1440"/>
              <a:ext cx="3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oval" w="med" len="med"/>
              <a:tailEnd type="triangle" w="lg" len="med"/>
            </a:ln>
            <a:effectLst/>
          </p:spPr>
          <p:txBody>
            <a:bodyPr/>
            <a:lstStyle/>
            <a:p>
              <a:endParaRPr lang="de-DE"/>
            </a:p>
          </p:txBody>
        </p:sp>
        <p:grpSp>
          <p:nvGrpSpPr>
            <p:cNvPr id="3" name="Group 1030"/>
            <p:cNvGrpSpPr>
              <a:grpSpLocks/>
            </p:cNvGrpSpPr>
            <p:nvPr/>
          </p:nvGrpSpPr>
          <p:grpSpPr bwMode="auto">
            <a:xfrm>
              <a:off x="1440" y="1344"/>
              <a:ext cx="576" cy="192"/>
              <a:chOff x="1440" y="1344"/>
              <a:chExt cx="576" cy="192"/>
            </a:xfrm>
          </p:grpSpPr>
          <p:sp>
            <p:nvSpPr>
              <p:cNvPr id="144391" name="Line 1031"/>
              <p:cNvSpPr>
                <a:spLocks noChangeShapeType="1"/>
              </p:cNvSpPr>
              <p:nvPr/>
            </p:nvSpPr>
            <p:spPr bwMode="auto">
              <a:xfrm>
                <a:off x="1440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392" name="Line 1032"/>
              <p:cNvSpPr>
                <a:spLocks noChangeShapeType="1"/>
              </p:cNvSpPr>
              <p:nvPr/>
            </p:nvSpPr>
            <p:spPr bwMode="auto">
              <a:xfrm>
                <a:off x="1728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393" name="Line 1033"/>
              <p:cNvSpPr>
                <a:spLocks noChangeShapeType="1"/>
              </p:cNvSpPr>
              <p:nvPr/>
            </p:nvSpPr>
            <p:spPr bwMode="auto">
              <a:xfrm>
                <a:off x="2016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4" name="Group 1034"/>
            <p:cNvGrpSpPr>
              <a:grpSpLocks/>
            </p:cNvGrpSpPr>
            <p:nvPr/>
          </p:nvGrpSpPr>
          <p:grpSpPr bwMode="auto">
            <a:xfrm>
              <a:off x="2304" y="1344"/>
              <a:ext cx="576" cy="192"/>
              <a:chOff x="1440" y="1344"/>
              <a:chExt cx="576" cy="192"/>
            </a:xfrm>
          </p:grpSpPr>
          <p:sp>
            <p:nvSpPr>
              <p:cNvPr id="144395" name="Line 1035"/>
              <p:cNvSpPr>
                <a:spLocks noChangeShapeType="1"/>
              </p:cNvSpPr>
              <p:nvPr/>
            </p:nvSpPr>
            <p:spPr bwMode="auto">
              <a:xfrm>
                <a:off x="1440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396" name="Line 1036"/>
              <p:cNvSpPr>
                <a:spLocks noChangeShapeType="1"/>
              </p:cNvSpPr>
              <p:nvPr/>
            </p:nvSpPr>
            <p:spPr bwMode="auto">
              <a:xfrm>
                <a:off x="1728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397" name="Line 1037"/>
              <p:cNvSpPr>
                <a:spLocks noChangeShapeType="1"/>
              </p:cNvSpPr>
              <p:nvPr/>
            </p:nvSpPr>
            <p:spPr bwMode="auto">
              <a:xfrm>
                <a:off x="2016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5" name="Group 1038"/>
            <p:cNvGrpSpPr>
              <a:grpSpLocks/>
            </p:cNvGrpSpPr>
            <p:nvPr/>
          </p:nvGrpSpPr>
          <p:grpSpPr bwMode="auto">
            <a:xfrm>
              <a:off x="3168" y="1344"/>
              <a:ext cx="576" cy="192"/>
              <a:chOff x="1440" y="1344"/>
              <a:chExt cx="576" cy="192"/>
            </a:xfrm>
          </p:grpSpPr>
          <p:sp>
            <p:nvSpPr>
              <p:cNvPr id="144399" name="Line 1039"/>
              <p:cNvSpPr>
                <a:spLocks noChangeShapeType="1"/>
              </p:cNvSpPr>
              <p:nvPr/>
            </p:nvSpPr>
            <p:spPr bwMode="auto">
              <a:xfrm>
                <a:off x="1440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400" name="Line 1040"/>
              <p:cNvSpPr>
                <a:spLocks noChangeShapeType="1"/>
              </p:cNvSpPr>
              <p:nvPr/>
            </p:nvSpPr>
            <p:spPr bwMode="auto">
              <a:xfrm>
                <a:off x="1728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401" name="Line 1041"/>
              <p:cNvSpPr>
                <a:spLocks noChangeShapeType="1"/>
              </p:cNvSpPr>
              <p:nvPr/>
            </p:nvSpPr>
            <p:spPr bwMode="auto">
              <a:xfrm>
                <a:off x="2016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6" name="Group 1042"/>
            <p:cNvGrpSpPr>
              <a:grpSpLocks/>
            </p:cNvGrpSpPr>
            <p:nvPr/>
          </p:nvGrpSpPr>
          <p:grpSpPr bwMode="auto">
            <a:xfrm>
              <a:off x="4032" y="1344"/>
              <a:ext cx="576" cy="192"/>
              <a:chOff x="1440" y="1344"/>
              <a:chExt cx="576" cy="192"/>
            </a:xfrm>
          </p:grpSpPr>
          <p:sp>
            <p:nvSpPr>
              <p:cNvPr id="144403" name="Line 1043"/>
              <p:cNvSpPr>
                <a:spLocks noChangeShapeType="1"/>
              </p:cNvSpPr>
              <p:nvPr/>
            </p:nvSpPr>
            <p:spPr bwMode="auto">
              <a:xfrm>
                <a:off x="1440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404" name="Line 1044"/>
              <p:cNvSpPr>
                <a:spLocks noChangeShapeType="1"/>
              </p:cNvSpPr>
              <p:nvPr/>
            </p:nvSpPr>
            <p:spPr bwMode="auto">
              <a:xfrm>
                <a:off x="1728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405" name="Line 1045"/>
              <p:cNvSpPr>
                <a:spLocks noChangeShapeType="1"/>
              </p:cNvSpPr>
              <p:nvPr/>
            </p:nvSpPr>
            <p:spPr bwMode="auto">
              <a:xfrm>
                <a:off x="2016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144406" name="Text Box 1046"/>
          <p:cNvSpPr txBox="1">
            <a:spLocks noChangeArrowheads="1"/>
          </p:cNvSpPr>
          <p:nvPr/>
        </p:nvSpPr>
        <p:spPr bwMode="auto">
          <a:xfrm>
            <a:off x="2647950" y="5678488"/>
            <a:ext cx="228600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>
                <a:latin typeface="Arial" charset="0"/>
              </a:rPr>
              <a:t>3</a:t>
            </a:r>
            <a:endParaRPr lang="en-US" sz="1800">
              <a:latin typeface="Arial" charset="0"/>
            </a:endParaRPr>
          </a:p>
        </p:txBody>
      </p:sp>
      <p:sp>
        <p:nvSpPr>
          <p:cNvPr id="144407" name="Text Box 1047"/>
          <p:cNvSpPr txBox="1">
            <a:spLocks noChangeArrowheads="1"/>
          </p:cNvSpPr>
          <p:nvPr/>
        </p:nvSpPr>
        <p:spPr bwMode="auto">
          <a:xfrm>
            <a:off x="2828925" y="6099175"/>
            <a:ext cx="30480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>
                <a:latin typeface="Arial" charset="0"/>
              </a:rPr>
              <a:t>Time since Ph.D. (Years)</a:t>
            </a:r>
          </a:p>
        </p:txBody>
      </p:sp>
      <p:sp>
        <p:nvSpPr>
          <p:cNvPr id="144408" name="Text Box 1048"/>
          <p:cNvSpPr txBox="1">
            <a:spLocks noChangeArrowheads="1"/>
          </p:cNvSpPr>
          <p:nvPr/>
        </p:nvSpPr>
        <p:spPr bwMode="auto">
          <a:xfrm>
            <a:off x="4143375" y="5680075"/>
            <a:ext cx="2286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>
                <a:latin typeface="Arial" charset="0"/>
              </a:rPr>
              <a:t>6</a:t>
            </a:r>
            <a:endParaRPr lang="en-US" sz="1800">
              <a:latin typeface="Arial" charset="0"/>
            </a:endParaRPr>
          </a:p>
        </p:txBody>
      </p:sp>
      <p:sp>
        <p:nvSpPr>
          <p:cNvPr id="144409" name="Text Box 1049"/>
          <p:cNvSpPr txBox="1">
            <a:spLocks noChangeArrowheads="1"/>
          </p:cNvSpPr>
          <p:nvPr/>
        </p:nvSpPr>
        <p:spPr bwMode="auto">
          <a:xfrm>
            <a:off x="5638800" y="5680075"/>
            <a:ext cx="2286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>
                <a:latin typeface="Arial" charset="0"/>
              </a:rPr>
              <a:t>9</a:t>
            </a:r>
            <a:endParaRPr lang="en-US" sz="1800">
              <a:latin typeface="Arial" charset="0"/>
            </a:endParaRPr>
          </a:p>
        </p:txBody>
      </p:sp>
      <p:sp>
        <p:nvSpPr>
          <p:cNvPr id="144410" name="Text Box 1050"/>
          <p:cNvSpPr txBox="1">
            <a:spLocks noChangeArrowheads="1"/>
          </p:cNvSpPr>
          <p:nvPr/>
        </p:nvSpPr>
        <p:spPr bwMode="auto">
          <a:xfrm>
            <a:off x="7096125" y="5680075"/>
            <a:ext cx="3810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>
                <a:latin typeface="Arial" charset="0"/>
              </a:rPr>
              <a:t>12</a:t>
            </a:r>
            <a:endParaRPr lang="en-US" sz="1800">
              <a:latin typeface="Arial" charset="0"/>
            </a:endParaRPr>
          </a:p>
        </p:txBody>
      </p:sp>
      <p:sp>
        <p:nvSpPr>
          <p:cNvPr id="144413" name="Rectangle 1053"/>
          <p:cNvSpPr>
            <a:spLocks noChangeArrowheads="1"/>
          </p:cNvSpPr>
          <p:nvPr/>
        </p:nvSpPr>
        <p:spPr bwMode="auto">
          <a:xfrm>
            <a:off x="2724150" y="4803775"/>
            <a:ext cx="1009650" cy="457200"/>
          </a:xfrm>
          <a:prstGeom prst="rect">
            <a:avLst/>
          </a:prstGeom>
          <a:noFill/>
          <a:ln w="222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800">
                <a:solidFill>
                  <a:srgbClr val="000099"/>
                </a:solidFill>
                <a:latin typeface="Arial" charset="0"/>
              </a:rPr>
              <a:t>LTF 1-2</a:t>
            </a:r>
            <a:endParaRPr lang="en-US" sz="18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44414" name="Rectangle 1054"/>
          <p:cNvSpPr>
            <a:spLocks noChangeArrowheads="1"/>
          </p:cNvSpPr>
          <p:nvPr/>
        </p:nvSpPr>
        <p:spPr bwMode="auto">
          <a:xfrm>
            <a:off x="1704975" y="4803775"/>
            <a:ext cx="990600" cy="457200"/>
          </a:xfrm>
          <a:prstGeom prst="rect">
            <a:avLst/>
          </a:prstGeom>
          <a:noFill/>
          <a:ln w="22225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2000">
                <a:solidFill>
                  <a:srgbClr val="FF3300"/>
                </a:solidFill>
                <a:latin typeface="Arial" charset="0"/>
              </a:rPr>
              <a:t>EMBO </a:t>
            </a:r>
            <a:endParaRPr lang="en-GB" sz="20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44415" name="Rectangle 1055"/>
          <p:cNvSpPr>
            <a:spLocks noChangeArrowheads="1"/>
          </p:cNvSpPr>
          <p:nvPr/>
        </p:nvSpPr>
        <p:spPr bwMode="auto">
          <a:xfrm>
            <a:off x="4705350" y="4806950"/>
            <a:ext cx="552450" cy="457200"/>
          </a:xfrm>
          <a:prstGeom prst="rect">
            <a:avLst/>
          </a:prstGeom>
          <a:noFill/>
          <a:ln w="222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800">
                <a:solidFill>
                  <a:srgbClr val="000099"/>
                </a:solidFill>
                <a:latin typeface="Arial" charset="0"/>
              </a:rPr>
              <a:t>LTF3</a:t>
            </a:r>
            <a:endParaRPr lang="en-US" sz="18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44416" name="Rectangle 1056"/>
          <p:cNvSpPr>
            <a:spLocks noChangeArrowheads="1"/>
          </p:cNvSpPr>
          <p:nvPr/>
        </p:nvSpPr>
        <p:spPr bwMode="auto">
          <a:xfrm>
            <a:off x="3733800" y="4806950"/>
            <a:ext cx="962025" cy="457200"/>
          </a:xfrm>
          <a:prstGeom prst="rect">
            <a:avLst/>
          </a:prstGeom>
          <a:noFill/>
          <a:ln w="22225">
            <a:solidFill>
              <a:srgbClr val="008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>
                <a:solidFill>
                  <a:srgbClr val="009900"/>
                </a:solidFill>
                <a:latin typeface="Arial" charset="0"/>
              </a:rPr>
              <a:t>Deferral</a:t>
            </a:r>
          </a:p>
        </p:txBody>
      </p:sp>
      <p:sp>
        <p:nvSpPr>
          <p:cNvPr id="144424" name="Rectangle 1064"/>
          <p:cNvSpPr>
            <a:spLocks noChangeArrowheads="1"/>
          </p:cNvSpPr>
          <p:nvPr/>
        </p:nvSpPr>
        <p:spPr bwMode="auto">
          <a:xfrm>
            <a:off x="3059832" y="2420888"/>
            <a:ext cx="1981200" cy="990600"/>
          </a:xfrm>
          <a:prstGeom prst="rect">
            <a:avLst/>
          </a:prstGeom>
          <a:solidFill>
            <a:srgbClr val="FFFF99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de-DE" sz="1600" dirty="0">
                <a:latin typeface="Arial" charset="0"/>
              </a:rPr>
              <a:t>$: NSF, NIH,...</a:t>
            </a:r>
          </a:p>
          <a:p>
            <a:r>
              <a:rPr lang="de-DE" sz="1600" dirty="0">
                <a:latin typeface="Arial" charset="0"/>
                <a:cs typeface="Arial" charset="0"/>
              </a:rPr>
              <a:t>£: BBSRC, MRC,..</a:t>
            </a:r>
            <a:endParaRPr lang="de-DE" sz="1600" dirty="0">
              <a:latin typeface="Arial" charset="0"/>
            </a:endParaRPr>
          </a:p>
          <a:p>
            <a:r>
              <a:rPr lang="de-DE" sz="1600" dirty="0">
                <a:latin typeface="Arial" charset="0"/>
              </a:rPr>
              <a:t>€: DFG, CNRS,...</a:t>
            </a:r>
          </a:p>
          <a:p>
            <a:r>
              <a:rPr lang="de-DE" sz="1600" b="1" dirty="0">
                <a:solidFill>
                  <a:srgbClr val="FF3300"/>
                </a:solidFill>
                <a:latin typeface="Arial" charset="0"/>
                <a:sym typeface="Symbol" pitchFamily="18" charset="2"/>
              </a:rPr>
              <a:t> </a:t>
            </a:r>
            <a:r>
              <a:rPr lang="de-DE" sz="1600" b="1" dirty="0">
                <a:solidFill>
                  <a:srgbClr val="FF3300"/>
                </a:solidFill>
                <a:latin typeface="Arial" charset="0"/>
              </a:rPr>
              <a:t>EMBO (Europe)</a:t>
            </a:r>
            <a:endParaRPr lang="en-US" sz="1800" b="1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44425" name="Line 1065"/>
          <p:cNvSpPr>
            <a:spLocks noChangeShapeType="1"/>
          </p:cNvSpPr>
          <p:nvPr/>
        </p:nvSpPr>
        <p:spPr bwMode="auto">
          <a:xfrm>
            <a:off x="4114800" y="3505200"/>
            <a:ext cx="0" cy="1219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44427" name="Rectangle 1067"/>
          <p:cNvSpPr>
            <a:spLocks noChangeArrowheads="1"/>
          </p:cNvSpPr>
          <p:nvPr/>
        </p:nvSpPr>
        <p:spPr bwMode="auto">
          <a:xfrm>
            <a:off x="1881797" y="3644900"/>
            <a:ext cx="1511300" cy="431800"/>
          </a:xfrm>
          <a:prstGeom prst="rect">
            <a:avLst/>
          </a:prstGeom>
          <a:solidFill>
            <a:srgbClr val="FFFF99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1800">
                <a:latin typeface="Arial" charset="0"/>
              </a:rPr>
              <a:t>New country</a:t>
            </a:r>
          </a:p>
        </p:txBody>
      </p:sp>
      <p:sp>
        <p:nvSpPr>
          <p:cNvPr id="144428" name="Line 1068"/>
          <p:cNvSpPr>
            <a:spLocks noChangeShapeType="1"/>
          </p:cNvSpPr>
          <p:nvPr/>
        </p:nvSpPr>
        <p:spPr bwMode="auto">
          <a:xfrm>
            <a:off x="2700338" y="4152900"/>
            <a:ext cx="0" cy="57150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gradFill rotWithShape="0">
            <a:gsLst>
              <a:gs pos="0">
                <a:srgbClr val="333399">
                  <a:gamma/>
                  <a:shade val="30196"/>
                  <a:invGamma/>
                </a:srgbClr>
              </a:gs>
              <a:gs pos="100000">
                <a:srgbClr val="3333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3200" dirty="0">
                <a:solidFill>
                  <a:schemeClr val="bg1"/>
                </a:solidFill>
                <a:latin typeface="Arial" charset="0"/>
              </a:rPr>
              <a:t>		 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Fellow – CDA Transition</a:t>
            </a:r>
            <a:endParaRPr lang="en-GB" sz="32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20483" name="Picture 3" descr="logo-100-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013" y="165100"/>
            <a:ext cx="1066800" cy="1066800"/>
          </a:xfrm>
          <a:prstGeom prst="rect">
            <a:avLst/>
          </a:prstGeom>
          <a:noFill/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827584" y="1860788"/>
            <a:ext cx="7560840" cy="401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rIns="18000">
            <a:spAutoFit/>
          </a:bodyPr>
          <a:lstStyle/>
          <a:p>
            <a:pPr marL="226800" lvl="1" indent="-226800" eaLnBrk="0" hangingPunc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US" sz="2000" dirty="0" smtClean="0">
                <a:latin typeface="Arial" charset="0"/>
              </a:rPr>
              <a:t>The CDA is not the best paid in this category but it buys time and helps to close a funding gap</a:t>
            </a:r>
          </a:p>
          <a:p>
            <a:pPr marL="226800" lvl="1" indent="-226800" eaLnBrk="0" hangingPunc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US" sz="2000" dirty="0" smtClean="0">
                <a:latin typeface="Arial" charset="0"/>
              </a:rPr>
              <a:t>Already as an HFSP fellow you carry “the badge” of distinction; the CDA may help you even further (feedback from previous CDA holders)</a:t>
            </a:r>
          </a:p>
          <a:p>
            <a:pPr marL="226800" lvl="1" indent="-226800" eaLnBrk="0" hangingPunc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US" sz="2000" dirty="0" smtClean="0">
                <a:latin typeface="Arial" charset="0"/>
              </a:rPr>
              <a:t>The CDA, just like the HFSP Research Grant, is meant as </a:t>
            </a:r>
            <a:r>
              <a:rPr lang="en-US" sz="2000" i="1" u="sng" dirty="0" smtClean="0">
                <a:latin typeface="Arial" charset="0"/>
              </a:rPr>
              <a:t>seed money</a:t>
            </a:r>
            <a:r>
              <a:rPr lang="en-US" sz="2000" dirty="0" smtClean="0">
                <a:latin typeface="Arial" charset="0"/>
              </a:rPr>
              <a:t> to establish your first laboratory </a:t>
            </a:r>
            <a:r>
              <a:rPr lang="en-US" sz="2000" dirty="0" smtClean="0">
                <a:latin typeface="Arial" charset="0"/>
              </a:rPr>
              <a:t>and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to embark on a novel line of research. Funds may not be sufficient to support your entire laboratory.</a:t>
            </a:r>
          </a:p>
          <a:p>
            <a:pPr marL="226800" lvl="1" indent="-226800" eaLnBrk="0" hangingPunc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US" sz="2000" dirty="0" smtClean="0">
                <a:latin typeface="Arial" charset="0"/>
              </a:rPr>
              <a:t>Identify additional sources for funding early and devise a strategy for proposal writing (Be aware of different program philosophies)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gradFill rotWithShape="0">
            <a:gsLst>
              <a:gs pos="0">
                <a:srgbClr val="333399">
                  <a:gamma/>
                  <a:shade val="30196"/>
                  <a:invGamma/>
                </a:srgbClr>
              </a:gs>
              <a:gs pos="100000">
                <a:srgbClr val="3333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3200" dirty="0">
                <a:solidFill>
                  <a:schemeClr val="bg1"/>
                </a:solidFill>
                <a:latin typeface="Arial" charset="0"/>
              </a:rPr>
              <a:t>		</a:t>
            </a:r>
            <a:r>
              <a:rPr lang="de-DE" sz="3200" dirty="0">
                <a:solidFill>
                  <a:schemeClr val="bg1"/>
                </a:solidFill>
                <a:latin typeface="Arial" charset="0"/>
              </a:rPr>
              <a:t>HFSP „Early Career Support“</a:t>
            </a:r>
            <a:endParaRPr lang="en-GB" sz="28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4387" name="Picture 1027" descr="logo-100-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013" y="165100"/>
            <a:ext cx="1066800" cy="1066800"/>
          </a:xfrm>
          <a:prstGeom prst="rect">
            <a:avLst/>
          </a:prstGeom>
          <a:noFill/>
        </p:spPr>
      </p:pic>
      <p:grpSp>
        <p:nvGrpSpPr>
          <p:cNvPr id="2" name="Group 1028"/>
          <p:cNvGrpSpPr>
            <a:grpSpLocks/>
          </p:cNvGrpSpPr>
          <p:nvPr/>
        </p:nvGrpSpPr>
        <p:grpSpPr bwMode="auto">
          <a:xfrm>
            <a:off x="1304925" y="5413375"/>
            <a:ext cx="6248400" cy="304800"/>
            <a:chOff x="1200" y="1344"/>
            <a:chExt cx="3600" cy="192"/>
          </a:xfrm>
        </p:grpSpPr>
        <p:sp>
          <p:nvSpPr>
            <p:cNvPr id="144389" name="Line 1029"/>
            <p:cNvSpPr>
              <a:spLocks noChangeShapeType="1"/>
            </p:cNvSpPr>
            <p:nvPr/>
          </p:nvSpPr>
          <p:spPr bwMode="auto">
            <a:xfrm>
              <a:off x="1200" y="1440"/>
              <a:ext cx="3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oval" w="med" len="med"/>
              <a:tailEnd type="triangle" w="lg" len="med"/>
            </a:ln>
            <a:effectLst/>
          </p:spPr>
          <p:txBody>
            <a:bodyPr/>
            <a:lstStyle/>
            <a:p>
              <a:endParaRPr lang="de-DE"/>
            </a:p>
          </p:txBody>
        </p:sp>
        <p:grpSp>
          <p:nvGrpSpPr>
            <p:cNvPr id="3" name="Group 1030"/>
            <p:cNvGrpSpPr>
              <a:grpSpLocks/>
            </p:cNvGrpSpPr>
            <p:nvPr/>
          </p:nvGrpSpPr>
          <p:grpSpPr bwMode="auto">
            <a:xfrm>
              <a:off x="1440" y="1344"/>
              <a:ext cx="576" cy="192"/>
              <a:chOff x="1440" y="1344"/>
              <a:chExt cx="576" cy="192"/>
            </a:xfrm>
          </p:grpSpPr>
          <p:sp>
            <p:nvSpPr>
              <p:cNvPr id="144391" name="Line 1031"/>
              <p:cNvSpPr>
                <a:spLocks noChangeShapeType="1"/>
              </p:cNvSpPr>
              <p:nvPr/>
            </p:nvSpPr>
            <p:spPr bwMode="auto">
              <a:xfrm>
                <a:off x="1440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392" name="Line 1032"/>
              <p:cNvSpPr>
                <a:spLocks noChangeShapeType="1"/>
              </p:cNvSpPr>
              <p:nvPr/>
            </p:nvSpPr>
            <p:spPr bwMode="auto">
              <a:xfrm>
                <a:off x="1728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393" name="Line 1033"/>
              <p:cNvSpPr>
                <a:spLocks noChangeShapeType="1"/>
              </p:cNvSpPr>
              <p:nvPr/>
            </p:nvSpPr>
            <p:spPr bwMode="auto">
              <a:xfrm>
                <a:off x="2016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4" name="Group 1034"/>
            <p:cNvGrpSpPr>
              <a:grpSpLocks/>
            </p:cNvGrpSpPr>
            <p:nvPr/>
          </p:nvGrpSpPr>
          <p:grpSpPr bwMode="auto">
            <a:xfrm>
              <a:off x="2304" y="1344"/>
              <a:ext cx="576" cy="192"/>
              <a:chOff x="1440" y="1344"/>
              <a:chExt cx="576" cy="192"/>
            </a:xfrm>
          </p:grpSpPr>
          <p:sp>
            <p:nvSpPr>
              <p:cNvPr id="144395" name="Line 1035"/>
              <p:cNvSpPr>
                <a:spLocks noChangeShapeType="1"/>
              </p:cNvSpPr>
              <p:nvPr/>
            </p:nvSpPr>
            <p:spPr bwMode="auto">
              <a:xfrm>
                <a:off x="1440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396" name="Line 1036"/>
              <p:cNvSpPr>
                <a:spLocks noChangeShapeType="1"/>
              </p:cNvSpPr>
              <p:nvPr/>
            </p:nvSpPr>
            <p:spPr bwMode="auto">
              <a:xfrm>
                <a:off x="1728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397" name="Line 1037"/>
              <p:cNvSpPr>
                <a:spLocks noChangeShapeType="1"/>
              </p:cNvSpPr>
              <p:nvPr/>
            </p:nvSpPr>
            <p:spPr bwMode="auto">
              <a:xfrm>
                <a:off x="2016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5" name="Group 1038"/>
            <p:cNvGrpSpPr>
              <a:grpSpLocks/>
            </p:cNvGrpSpPr>
            <p:nvPr/>
          </p:nvGrpSpPr>
          <p:grpSpPr bwMode="auto">
            <a:xfrm>
              <a:off x="3168" y="1344"/>
              <a:ext cx="576" cy="192"/>
              <a:chOff x="1440" y="1344"/>
              <a:chExt cx="576" cy="192"/>
            </a:xfrm>
          </p:grpSpPr>
          <p:sp>
            <p:nvSpPr>
              <p:cNvPr id="144399" name="Line 1039"/>
              <p:cNvSpPr>
                <a:spLocks noChangeShapeType="1"/>
              </p:cNvSpPr>
              <p:nvPr/>
            </p:nvSpPr>
            <p:spPr bwMode="auto">
              <a:xfrm>
                <a:off x="1440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400" name="Line 1040"/>
              <p:cNvSpPr>
                <a:spLocks noChangeShapeType="1"/>
              </p:cNvSpPr>
              <p:nvPr/>
            </p:nvSpPr>
            <p:spPr bwMode="auto">
              <a:xfrm>
                <a:off x="1728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401" name="Line 1041"/>
              <p:cNvSpPr>
                <a:spLocks noChangeShapeType="1"/>
              </p:cNvSpPr>
              <p:nvPr/>
            </p:nvSpPr>
            <p:spPr bwMode="auto">
              <a:xfrm>
                <a:off x="2016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6" name="Group 1042"/>
            <p:cNvGrpSpPr>
              <a:grpSpLocks/>
            </p:cNvGrpSpPr>
            <p:nvPr/>
          </p:nvGrpSpPr>
          <p:grpSpPr bwMode="auto">
            <a:xfrm>
              <a:off x="4032" y="1344"/>
              <a:ext cx="576" cy="192"/>
              <a:chOff x="1440" y="1344"/>
              <a:chExt cx="576" cy="192"/>
            </a:xfrm>
          </p:grpSpPr>
          <p:sp>
            <p:nvSpPr>
              <p:cNvPr id="144403" name="Line 1043"/>
              <p:cNvSpPr>
                <a:spLocks noChangeShapeType="1"/>
              </p:cNvSpPr>
              <p:nvPr/>
            </p:nvSpPr>
            <p:spPr bwMode="auto">
              <a:xfrm>
                <a:off x="1440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404" name="Line 1044"/>
              <p:cNvSpPr>
                <a:spLocks noChangeShapeType="1"/>
              </p:cNvSpPr>
              <p:nvPr/>
            </p:nvSpPr>
            <p:spPr bwMode="auto">
              <a:xfrm>
                <a:off x="1728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405" name="Line 1045"/>
              <p:cNvSpPr>
                <a:spLocks noChangeShapeType="1"/>
              </p:cNvSpPr>
              <p:nvPr/>
            </p:nvSpPr>
            <p:spPr bwMode="auto">
              <a:xfrm>
                <a:off x="2016" y="1344"/>
                <a:ext cx="0" cy="19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144406" name="Text Box 1046"/>
          <p:cNvSpPr txBox="1">
            <a:spLocks noChangeArrowheads="1"/>
          </p:cNvSpPr>
          <p:nvPr/>
        </p:nvSpPr>
        <p:spPr bwMode="auto">
          <a:xfrm>
            <a:off x="2647950" y="5678488"/>
            <a:ext cx="228600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>
                <a:latin typeface="Arial" charset="0"/>
              </a:rPr>
              <a:t>3</a:t>
            </a:r>
            <a:endParaRPr lang="en-US" sz="1800">
              <a:latin typeface="Arial" charset="0"/>
            </a:endParaRPr>
          </a:p>
        </p:txBody>
      </p:sp>
      <p:sp>
        <p:nvSpPr>
          <p:cNvPr id="144407" name="Text Box 1047"/>
          <p:cNvSpPr txBox="1">
            <a:spLocks noChangeArrowheads="1"/>
          </p:cNvSpPr>
          <p:nvPr/>
        </p:nvSpPr>
        <p:spPr bwMode="auto">
          <a:xfrm>
            <a:off x="2828925" y="6099175"/>
            <a:ext cx="30480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>
                <a:latin typeface="Arial" charset="0"/>
              </a:rPr>
              <a:t>Time since Ph.D. (Years)</a:t>
            </a:r>
          </a:p>
        </p:txBody>
      </p:sp>
      <p:sp>
        <p:nvSpPr>
          <p:cNvPr id="144408" name="Text Box 1048"/>
          <p:cNvSpPr txBox="1">
            <a:spLocks noChangeArrowheads="1"/>
          </p:cNvSpPr>
          <p:nvPr/>
        </p:nvSpPr>
        <p:spPr bwMode="auto">
          <a:xfrm>
            <a:off x="4143375" y="5680075"/>
            <a:ext cx="2286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>
                <a:latin typeface="Arial" charset="0"/>
              </a:rPr>
              <a:t>6</a:t>
            </a:r>
            <a:endParaRPr lang="en-US" sz="1800">
              <a:latin typeface="Arial" charset="0"/>
            </a:endParaRPr>
          </a:p>
        </p:txBody>
      </p:sp>
      <p:sp>
        <p:nvSpPr>
          <p:cNvPr id="144409" name="Text Box 1049"/>
          <p:cNvSpPr txBox="1">
            <a:spLocks noChangeArrowheads="1"/>
          </p:cNvSpPr>
          <p:nvPr/>
        </p:nvSpPr>
        <p:spPr bwMode="auto">
          <a:xfrm>
            <a:off x="5638800" y="5680075"/>
            <a:ext cx="2286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>
                <a:latin typeface="Arial" charset="0"/>
              </a:rPr>
              <a:t>9</a:t>
            </a:r>
            <a:endParaRPr lang="en-US" sz="1800">
              <a:latin typeface="Arial" charset="0"/>
            </a:endParaRPr>
          </a:p>
        </p:txBody>
      </p:sp>
      <p:sp>
        <p:nvSpPr>
          <p:cNvPr id="144410" name="Text Box 1050"/>
          <p:cNvSpPr txBox="1">
            <a:spLocks noChangeArrowheads="1"/>
          </p:cNvSpPr>
          <p:nvPr/>
        </p:nvSpPr>
        <p:spPr bwMode="auto">
          <a:xfrm>
            <a:off x="7096125" y="5680075"/>
            <a:ext cx="3810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>
                <a:latin typeface="Arial" charset="0"/>
              </a:rPr>
              <a:t>12</a:t>
            </a:r>
            <a:endParaRPr lang="en-US" sz="1800">
              <a:latin typeface="Arial" charset="0"/>
            </a:endParaRPr>
          </a:p>
        </p:txBody>
      </p:sp>
      <p:sp>
        <p:nvSpPr>
          <p:cNvPr id="144411" name="Rectangle 1051"/>
          <p:cNvSpPr>
            <a:spLocks noChangeArrowheads="1"/>
          </p:cNvSpPr>
          <p:nvPr/>
        </p:nvSpPr>
        <p:spPr bwMode="auto">
          <a:xfrm>
            <a:off x="6460951" y="3162300"/>
            <a:ext cx="1495425" cy="457200"/>
          </a:xfrm>
          <a:prstGeom prst="rect">
            <a:avLst/>
          </a:prstGeom>
          <a:noFill/>
          <a:ln w="222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800">
                <a:solidFill>
                  <a:srgbClr val="000099"/>
                </a:solidFill>
                <a:latin typeface="Arial" charset="0"/>
              </a:rPr>
              <a:t>HFSP Grant</a:t>
            </a:r>
            <a:endParaRPr lang="en-US" sz="18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44413" name="Rectangle 1053"/>
          <p:cNvSpPr>
            <a:spLocks noChangeArrowheads="1"/>
          </p:cNvSpPr>
          <p:nvPr/>
        </p:nvSpPr>
        <p:spPr bwMode="auto">
          <a:xfrm>
            <a:off x="2724150" y="4803775"/>
            <a:ext cx="1009650" cy="457200"/>
          </a:xfrm>
          <a:prstGeom prst="rect">
            <a:avLst/>
          </a:prstGeom>
          <a:noFill/>
          <a:ln w="222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800">
                <a:solidFill>
                  <a:srgbClr val="000099"/>
                </a:solidFill>
                <a:latin typeface="Arial" charset="0"/>
              </a:rPr>
              <a:t>LTF 1-2</a:t>
            </a:r>
            <a:endParaRPr lang="en-US" sz="18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44414" name="Rectangle 1054"/>
          <p:cNvSpPr>
            <a:spLocks noChangeArrowheads="1"/>
          </p:cNvSpPr>
          <p:nvPr/>
        </p:nvSpPr>
        <p:spPr bwMode="auto">
          <a:xfrm>
            <a:off x="1331640" y="4803775"/>
            <a:ext cx="136393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2000" dirty="0" smtClean="0">
                <a:solidFill>
                  <a:srgbClr val="FF3300"/>
                </a:solidFill>
                <a:latin typeface="Arial" charset="0"/>
              </a:rPr>
              <a:t> </a:t>
            </a:r>
            <a:endParaRPr lang="en-GB" sz="2000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44415" name="Rectangle 1055"/>
          <p:cNvSpPr>
            <a:spLocks noChangeArrowheads="1"/>
          </p:cNvSpPr>
          <p:nvPr/>
        </p:nvSpPr>
        <p:spPr bwMode="auto">
          <a:xfrm>
            <a:off x="4705350" y="4806950"/>
            <a:ext cx="552450" cy="457200"/>
          </a:xfrm>
          <a:prstGeom prst="rect">
            <a:avLst/>
          </a:prstGeom>
          <a:noFill/>
          <a:ln w="222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800">
                <a:solidFill>
                  <a:srgbClr val="000099"/>
                </a:solidFill>
                <a:latin typeface="Arial" charset="0"/>
              </a:rPr>
              <a:t>LTF3</a:t>
            </a:r>
            <a:endParaRPr lang="en-US" sz="18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44416" name="Rectangle 1056"/>
          <p:cNvSpPr>
            <a:spLocks noChangeArrowheads="1"/>
          </p:cNvSpPr>
          <p:nvPr/>
        </p:nvSpPr>
        <p:spPr bwMode="auto">
          <a:xfrm>
            <a:off x="3733800" y="4806950"/>
            <a:ext cx="962025" cy="457200"/>
          </a:xfrm>
          <a:prstGeom prst="rect">
            <a:avLst/>
          </a:prstGeom>
          <a:noFill/>
          <a:ln w="22225">
            <a:solidFill>
              <a:srgbClr val="008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 b="1" dirty="0">
                <a:solidFill>
                  <a:srgbClr val="009900"/>
                </a:solidFill>
                <a:latin typeface="Arial" charset="0"/>
              </a:rPr>
              <a:t>Deferral</a:t>
            </a:r>
          </a:p>
        </p:txBody>
      </p:sp>
      <p:sp>
        <p:nvSpPr>
          <p:cNvPr id="144417" name="Rectangle 1057"/>
          <p:cNvSpPr>
            <a:spLocks noChangeArrowheads="1"/>
          </p:cNvSpPr>
          <p:nvPr/>
        </p:nvSpPr>
        <p:spPr bwMode="auto">
          <a:xfrm>
            <a:off x="5238750" y="4184650"/>
            <a:ext cx="1495425" cy="457200"/>
          </a:xfrm>
          <a:prstGeom prst="rect">
            <a:avLst/>
          </a:prstGeom>
          <a:noFill/>
          <a:ln w="222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800">
                <a:solidFill>
                  <a:srgbClr val="000099"/>
                </a:solidFill>
                <a:latin typeface="Arial" charset="0"/>
              </a:rPr>
              <a:t>HFSP CDA</a:t>
            </a:r>
            <a:endParaRPr lang="en-US" sz="18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44418" name="Rectangle 1058"/>
          <p:cNvSpPr>
            <a:spLocks noChangeArrowheads="1"/>
          </p:cNvSpPr>
          <p:nvPr/>
        </p:nvSpPr>
        <p:spPr bwMode="auto">
          <a:xfrm>
            <a:off x="4800600" y="4184650"/>
            <a:ext cx="428625" cy="457200"/>
          </a:xfrm>
          <a:prstGeom prst="rect">
            <a:avLst/>
          </a:prstGeom>
          <a:noFill/>
          <a:ln w="22225">
            <a:solidFill>
              <a:srgbClr val="000099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 sz="2000">
              <a:latin typeface="Arial" charset="0"/>
            </a:endParaRPr>
          </a:p>
        </p:txBody>
      </p:sp>
      <p:sp>
        <p:nvSpPr>
          <p:cNvPr id="144419" name="Line 1059"/>
          <p:cNvSpPr>
            <a:spLocks noChangeShapeType="1"/>
          </p:cNvSpPr>
          <p:nvPr/>
        </p:nvSpPr>
        <p:spPr bwMode="auto">
          <a:xfrm>
            <a:off x="4819650" y="4422775"/>
            <a:ext cx="381000" cy="0"/>
          </a:xfrm>
          <a:prstGeom prst="line">
            <a:avLst/>
          </a:prstGeom>
          <a:noFill/>
          <a:ln w="22225">
            <a:solidFill>
              <a:srgbClr val="000099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44420" name="Rectangle 1060"/>
          <p:cNvSpPr>
            <a:spLocks noChangeArrowheads="1"/>
          </p:cNvSpPr>
          <p:nvPr/>
        </p:nvSpPr>
        <p:spPr bwMode="auto">
          <a:xfrm>
            <a:off x="3635897" y="1556792"/>
            <a:ext cx="2520279" cy="825624"/>
          </a:xfrm>
          <a:prstGeom prst="rect">
            <a:avLst/>
          </a:prstGeom>
          <a:solidFill>
            <a:srgbClr val="FFFF99"/>
          </a:solidFill>
          <a:ln w="222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1800" dirty="0" smtClean="0">
                <a:solidFill>
                  <a:srgbClr val="FF3300"/>
                </a:solidFill>
                <a:latin typeface="Arial" charset="0"/>
              </a:rPr>
              <a:t>New Rule: Move to a different HFSP member country</a:t>
            </a:r>
            <a:endParaRPr lang="en-GB" sz="1800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44423" name="Line 1063"/>
          <p:cNvSpPr>
            <a:spLocks noChangeShapeType="1"/>
          </p:cNvSpPr>
          <p:nvPr/>
        </p:nvSpPr>
        <p:spPr bwMode="auto">
          <a:xfrm>
            <a:off x="4981575" y="2493072"/>
            <a:ext cx="0" cy="158400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44426" name="Rectangle 1066"/>
          <p:cNvSpPr>
            <a:spLocks noChangeArrowheads="1"/>
          </p:cNvSpPr>
          <p:nvPr/>
        </p:nvSpPr>
        <p:spPr bwMode="auto">
          <a:xfrm>
            <a:off x="6671842" y="2657475"/>
            <a:ext cx="1679078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 sz="1800" dirty="0">
              <a:latin typeface="Arial" charset="0"/>
            </a:endParaRPr>
          </a:p>
        </p:txBody>
      </p:sp>
      <p:sp>
        <p:nvSpPr>
          <p:cNvPr id="144427" name="Rectangle 1067"/>
          <p:cNvSpPr>
            <a:spLocks noChangeArrowheads="1"/>
          </p:cNvSpPr>
          <p:nvPr/>
        </p:nvSpPr>
        <p:spPr bwMode="auto">
          <a:xfrm>
            <a:off x="1908572" y="3644900"/>
            <a:ext cx="1511300" cy="431800"/>
          </a:xfrm>
          <a:prstGeom prst="rect">
            <a:avLst/>
          </a:prstGeom>
          <a:solidFill>
            <a:srgbClr val="FFFF99"/>
          </a:solidFill>
          <a:ln w="222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1800" dirty="0">
                <a:solidFill>
                  <a:srgbClr val="FF0000"/>
                </a:solidFill>
                <a:latin typeface="Arial" charset="0"/>
              </a:rPr>
              <a:t>New country</a:t>
            </a:r>
          </a:p>
        </p:txBody>
      </p:sp>
      <p:sp>
        <p:nvSpPr>
          <p:cNvPr id="144428" name="Line 1068"/>
          <p:cNvSpPr>
            <a:spLocks noChangeShapeType="1"/>
          </p:cNvSpPr>
          <p:nvPr/>
        </p:nvSpPr>
        <p:spPr bwMode="auto">
          <a:xfrm>
            <a:off x="2700338" y="4152900"/>
            <a:ext cx="0" cy="57150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44429" name="Rectangle 1069"/>
          <p:cNvSpPr>
            <a:spLocks noChangeArrowheads="1"/>
          </p:cNvSpPr>
          <p:nvPr/>
        </p:nvSpPr>
        <p:spPr bwMode="auto">
          <a:xfrm>
            <a:off x="5254625" y="3668713"/>
            <a:ext cx="14954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42" name="Rectangle 1066"/>
          <p:cNvSpPr>
            <a:spLocks noChangeArrowheads="1"/>
          </p:cNvSpPr>
          <p:nvPr/>
        </p:nvSpPr>
        <p:spPr bwMode="auto">
          <a:xfrm>
            <a:off x="6930638" y="2132856"/>
            <a:ext cx="1638932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 sz="1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gradFill rotWithShape="0">
            <a:gsLst>
              <a:gs pos="0">
                <a:srgbClr val="333399">
                  <a:gamma/>
                  <a:shade val="30196"/>
                  <a:invGamma/>
                </a:srgbClr>
              </a:gs>
              <a:gs pos="100000">
                <a:srgbClr val="3333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GB" sz="3200" dirty="0">
                <a:solidFill>
                  <a:schemeClr val="bg1"/>
                </a:solidFill>
                <a:latin typeface="Arial" charset="0"/>
              </a:rPr>
              <a:t>		 </a:t>
            </a:r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Fellow – CDA Transition</a:t>
            </a:r>
            <a:endParaRPr lang="en-GB" sz="32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20483" name="Picture 3" descr="logo-100-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013" y="165100"/>
            <a:ext cx="1066800" cy="1066800"/>
          </a:xfrm>
          <a:prstGeom prst="rect">
            <a:avLst/>
          </a:prstGeom>
          <a:noFill/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827584" y="1972285"/>
            <a:ext cx="7560840" cy="340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rIns="18000">
            <a:spAutoFit/>
          </a:bodyPr>
          <a:lstStyle/>
          <a:p>
            <a:pPr marL="226800" lvl="1" indent="-226800" eaLnBrk="0" hangingPunc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US" sz="2000" b="1" dirty="0" smtClean="0">
                <a:solidFill>
                  <a:srgbClr val="FF3300"/>
                </a:solidFill>
                <a:latin typeface="Arial" charset="0"/>
              </a:rPr>
              <a:t>New Rule</a:t>
            </a:r>
            <a:r>
              <a:rPr lang="en-US" sz="2000" dirty="0" smtClean="0">
                <a:solidFill>
                  <a:srgbClr val="FF3300"/>
                </a:solidFill>
                <a:latin typeface="Arial" charset="0"/>
              </a:rPr>
              <a:t>:</a:t>
            </a:r>
            <a:r>
              <a:rPr lang="en-US" sz="2000" dirty="0" smtClean="0">
                <a:latin typeface="Arial" charset="0"/>
              </a:rPr>
              <a:t> HFSP Fellows are eligible to apply for the HFSP Career Development  Award (CDA) if they establish their first independent laboratory in one of the HFSP member countries</a:t>
            </a:r>
          </a:p>
          <a:p>
            <a:pPr marL="226800" lvl="1" indent="-226800" eaLnBrk="0" hangingPunc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US" sz="2000" dirty="0" smtClean="0">
                <a:latin typeface="Arial" charset="0"/>
              </a:rPr>
              <a:t>Tenure of </a:t>
            </a:r>
            <a:r>
              <a:rPr lang="en-US" sz="2000" dirty="0" smtClean="0">
                <a:solidFill>
                  <a:srgbClr val="FF3300"/>
                </a:solidFill>
                <a:latin typeface="Arial" charset="0"/>
              </a:rPr>
              <a:t>up to 3 years</a:t>
            </a:r>
            <a:r>
              <a:rPr lang="en-US" sz="2000" dirty="0" smtClean="0">
                <a:latin typeface="Arial" charset="0"/>
              </a:rPr>
              <a:t>; the 3rd fellowship year can be used in the original host lab or after moving to a different HFSP member country; in this case it </a:t>
            </a:r>
            <a:r>
              <a:rPr lang="en-US" sz="2000" dirty="0" smtClean="0">
                <a:solidFill>
                  <a:srgbClr val="FF3300"/>
                </a:solidFill>
                <a:latin typeface="Arial" charset="0"/>
              </a:rPr>
              <a:t>can be deferred for up to two years</a:t>
            </a:r>
          </a:p>
          <a:p>
            <a:pPr marL="226800" lvl="1" indent="-226800" eaLnBrk="0" hangingPunc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US" sz="2000" dirty="0" smtClean="0">
                <a:latin typeface="Arial" charset="0"/>
              </a:rPr>
              <a:t>The mobility aspects remains: mandatory change of country for the CDA!</a:t>
            </a:r>
          </a:p>
          <a:p>
            <a:pPr marL="226800" lvl="1" indent="-226800" eaLnBrk="0" hangingPunc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US" sz="2000" dirty="0" smtClean="0">
                <a:latin typeface="Arial" charset="0"/>
              </a:rPr>
              <a:t>The selection of the CDA’s is as stringent and competitive as other HFSP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gradFill rotWithShape="0">
            <a:gsLst>
              <a:gs pos="0">
                <a:srgbClr val="333399">
                  <a:gamma/>
                  <a:shade val="30196"/>
                  <a:invGamma/>
                </a:srgbClr>
              </a:gs>
              <a:gs pos="100000">
                <a:srgbClr val="3333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The CDA application</a:t>
            </a:r>
            <a:endParaRPr lang="en-GB" sz="32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61443" name="Picture 3" descr="logo-100-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013" y="165100"/>
            <a:ext cx="1066800" cy="1066800"/>
          </a:xfrm>
          <a:prstGeom prst="rect">
            <a:avLst/>
          </a:prstGeom>
          <a:noFill/>
        </p:spPr>
      </p:pic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611560" y="1844824"/>
            <a:ext cx="8064896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226800" indent="-226800">
              <a:spcBef>
                <a:spcPts val="0"/>
              </a:spcBef>
              <a:buFont typeface="Arial" pitchFamily="34" charset="0"/>
              <a:buChar char="•"/>
            </a:pPr>
            <a:r>
              <a:rPr lang="en-GB" sz="2000" dirty="0" smtClean="0">
                <a:latin typeface="Arial" charset="0"/>
              </a:rPr>
              <a:t>Timing of your application is crucial: submit when you have something to show for (fellowship results)</a:t>
            </a:r>
          </a:p>
          <a:p>
            <a:pPr marL="226800" indent="-226800">
              <a:spcBef>
                <a:spcPts val="0"/>
              </a:spcBef>
              <a:buFont typeface="Arial" pitchFamily="34" charset="0"/>
              <a:buChar char="•"/>
            </a:pPr>
            <a:r>
              <a:rPr lang="en-GB" sz="2000" dirty="0" smtClean="0">
                <a:latin typeface="Arial" charset="0"/>
              </a:rPr>
              <a:t>Since </a:t>
            </a:r>
            <a:r>
              <a:rPr lang="en-GB" sz="2000" dirty="0" smtClean="0">
                <a:solidFill>
                  <a:srgbClr val="FF0000"/>
                </a:solidFill>
                <a:latin typeface="Arial" charset="0"/>
              </a:rPr>
              <a:t>AY 2012 </a:t>
            </a:r>
            <a:r>
              <a:rPr lang="en-GB" sz="2000" dirty="0" smtClean="0">
                <a:latin typeface="Arial" charset="0"/>
              </a:rPr>
              <a:t>each applicant can apply twice for the CDA!</a:t>
            </a:r>
          </a:p>
          <a:p>
            <a:pPr marL="226800" indent="-2268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>
                <a:latin typeface="Arial" charset="0"/>
              </a:rPr>
              <a:t>Discuss the finance with your institution ahead of time to avoid delays and unexpected surprises (fund management)</a:t>
            </a:r>
          </a:p>
          <a:p>
            <a:pPr marL="226800" indent="-226800">
              <a:spcBef>
                <a:spcPts val="0"/>
              </a:spcBef>
              <a:buFont typeface="Arial" pitchFamily="34" charset="0"/>
              <a:buChar char="•"/>
            </a:pPr>
            <a:r>
              <a:rPr lang="en-GB" sz="2000" dirty="0" smtClean="0">
                <a:latin typeface="Arial" charset="0"/>
              </a:rPr>
              <a:t>To become an HFSP fellow you had to change direction (selection criteria): highlight your success in the new field when interviewing or submitting grants</a:t>
            </a:r>
          </a:p>
          <a:p>
            <a:pPr marL="226800" indent="-226800">
              <a:spcBef>
                <a:spcPts val="0"/>
              </a:spcBef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FF3300"/>
                </a:solidFill>
                <a:latin typeface="Arial" charset="0"/>
              </a:rPr>
              <a:t>Problem</a:t>
            </a:r>
            <a:r>
              <a:rPr lang="en-GB" sz="2000" dirty="0" smtClean="0">
                <a:latin typeface="Arial" charset="0"/>
              </a:rPr>
              <a:t>: research project vs. research program</a:t>
            </a:r>
          </a:p>
          <a:p>
            <a:pPr marL="226800" indent="-226800">
              <a:spcBef>
                <a:spcPts val="0"/>
              </a:spcBef>
              <a:buFont typeface="Arial" pitchFamily="34" charset="0"/>
              <a:buChar char="•"/>
            </a:pPr>
            <a:r>
              <a:rPr lang="en-GB" sz="2000" dirty="0" smtClean="0">
                <a:latin typeface="Arial" charset="0"/>
              </a:rPr>
              <a:t>Set up your own scientific website with up-to-date publication output and ongoing (or planned) research projects</a:t>
            </a:r>
            <a:endParaRPr lang="en-GB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026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gradFill rotWithShape="0">
            <a:gsLst>
              <a:gs pos="0">
                <a:srgbClr val="333399">
                  <a:gamma/>
                  <a:shade val="30196"/>
                  <a:invGamma/>
                </a:srgbClr>
              </a:gs>
              <a:gs pos="100000">
                <a:srgbClr val="3333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Good &amp; Bad Ideas</a:t>
            </a:r>
            <a:endParaRPr lang="en-GB" sz="32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83971" name="Picture 1027" descr="logo-100-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458" y="165100"/>
            <a:ext cx="1066800" cy="1066800"/>
          </a:xfrm>
          <a:prstGeom prst="rect">
            <a:avLst/>
          </a:prstGeom>
          <a:noFill/>
        </p:spPr>
      </p:pic>
      <p:sp>
        <p:nvSpPr>
          <p:cNvPr id="83972" name="Text Box 1028"/>
          <p:cNvSpPr txBox="1">
            <a:spLocks noChangeArrowheads="1"/>
          </p:cNvSpPr>
          <p:nvPr/>
        </p:nvSpPr>
        <p:spPr bwMode="auto">
          <a:xfrm>
            <a:off x="755576" y="1768167"/>
            <a:ext cx="7461274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latin typeface="Arial" charset="0"/>
              </a:rPr>
              <a:t>A </a:t>
            </a:r>
            <a:r>
              <a:rPr lang="en-GB" sz="2000" dirty="0">
                <a:latin typeface="Arial" charset="0"/>
              </a:rPr>
              <a:t>successful </a:t>
            </a:r>
            <a:r>
              <a:rPr lang="en-GB" sz="2000" dirty="0" smtClean="0">
                <a:latin typeface="Arial" charset="0"/>
              </a:rPr>
              <a:t>(HFSP) project</a:t>
            </a:r>
            <a:r>
              <a:rPr lang="en-GB" sz="2000" dirty="0">
                <a:latin typeface="Arial" charset="0"/>
              </a:rPr>
              <a:t>...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000" dirty="0">
                <a:latin typeface="Arial" charset="0"/>
              </a:rPr>
              <a:t> is an original study </a:t>
            </a:r>
            <a:r>
              <a:rPr lang="en-GB" sz="2000" dirty="0" smtClean="0">
                <a:latin typeface="Arial" charset="0"/>
              </a:rPr>
              <a:t>at the frontiers of life sciences that may evolve out of the fellowship or even breaks new ground.</a:t>
            </a:r>
            <a:endParaRPr lang="en-GB" sz="2000" dirty="0">
              <a:latin typeface="Arial" charset="0"/>
            </a:endParaRP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000" dirty="0">
                <a:latin typeface="Arial" charset="0"/>
              </a:rPr>
              <a:t> </a:t>
            </a:r>
            <a:r>
              <a:rPr lang="en-GB" sz="2000" dirty="0" smtClean="0">
                <a:latin typeface="Arial" charset="0"/>
              </a:rPr>
              <a:t>is deemed to make a major contribution to the field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000" dirty="0" smtClean="0">
                <a:latin typeface="Arial" charset="0"/>
              </a:rPr>
              <a:t> contains elements of international collaboration</a:t>
            </a:r>
            <a:endParaRPr lang="en-GB" sz="2000" dirty="0">
              <a:latin typeface="Arial" charset="0"/>
            </a:endParaRP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755576" y="4077072"/>
            <a:ext cx="76328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latin typeface="Arial" charset="0"/>
              </a:rPr>
              <a:t>The proposal for the CDA should fit with the </a:t>
            </a:r>
            <a:r>
              <a:rPr lang="en-GB" sz="2000" dirty="0" smtClean="0">
                <a:latin typeface="Arial" charset="0"/>
              </a:rPr>
              <a:t>transformational, frontier, </a:t>
            </a:r>
            <a:r>
              <a:rPr lang="en-GB" sz="2000" dirty="0" smtClean="0">
                <a:latin typeface="Arial" charset="0"/>
              </a:rPr>
              <a:t>potentially risky, ambitious vision of HFSP.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026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gradFill rotWithShape="0">
            <a:gsLst>
              <a:gs pos="0">
                <a:srgbClr val="333399">
                  <a:gamma/>
                  <a:shade val="30196"/>
                  <a:invGamma/>
                </a:srgbClr>
              </a:gs>
              <a:gs pos="100000">
                <a:srgbClr val="3333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200" dirty="0" smtClean="0">
                <a:solidFill>
                  <a:schemeClr val="bg1"/>
                </a:solidFill>
                <a:latin typeface="Arial" charset="0"/>
              </a:rPr>
              <a:t>Good &amp; Bad Ideas</a:t>
            </a:r>
            <a:endParaRPr lang="en-GB" sz="32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83971" name="Picture 1027" descr="logo-100-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458" y="165100"/>
            <a:ext cx="1066800" cy="1066800"/>
          </a:xfrm>
          <a:prstGeom prst="rect">
            <a:avLst/>
          </a:prstGeom>
          <a:noFill/>
        </p:spPr>
      </p:pic>
      <p:sp>
        <p:nvSpPr>
          <p:cNvPr id="83972" name="Text Box 1028"/>
          <p:cNvSpPr txBox="1">
            <a:spLocks noChangeArrowheads="1"/>
          </p:cNvSpPr>
          <p:nvPr/>
        </p:nvSpPr>
        <p:spPr bwMode="auto">
          <a:xfrm>
            <a:off x="683568" y="1916832"/>
            <a:ext cx="74612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latin typeface="Arial" charset="0"/>
              </a:rPr>
              <a:t>CDA applications are reviewed less favourably because:</a:t>
            </a:r>
            <a:endParaRPr lang="en-GB" sz="2000" dirty="0">
              <a:latin typeface="Arial" charset="0"/>
            </a:endParaRP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683568" y="2492896"/>
            <a:ext cx="7632848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000" dirty="0" smtClean="0">
                <a:latin typeface="Arial" charset="0"/>
              </a:rPr>
              <a:t> the proposal represents mainstream research (likely to be funded through national programs)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000" dirty="0" smtClean="0">
                <a:latin typeface="Arial" charset="0"/>
              </a:rPr>
              <a:t> the proposal is a direct continuation of the fellowship project w/o any new elements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000" dirty="0" smtClean="0">
                <a:latin typeface="Arial" charset="0"/>
              </a:rPr>
              <a:t> the research program is far too ambitious for a start-up laboratory of a young investigator over three years or too simplistic in its approach (observational)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000" dirty="0" smtClean="0">
                <a:latin typeface="Arial" charset="0"/>
              </a:rPr>
              <a:t> the applicant intends to return to the PhD lab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FSP-New-July2006">
  <a:themeElements>
    <a:clrScheme name="HFSP-New-July2006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HFSP-New-July2006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FSP-New-July2006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FSP-New-July2006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FSP-New-July2006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FSP-New-July2006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FSP-New-July200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FSP-New-July200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FSP-New-July200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80000"/>
          </a:srgbClr>
        </a:solidFill>
        <a:ln w="1587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80000"/>
          </a:srgbClr>
        </a:solidFill>
        <a:ln w="1587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C:\Dokumente und Einstellungen\Guntram\Anwendungsdaten\Microsoft\Vorlagen\HFSP-New-July2006.pot</Template>
  <TotalTime>650</TotalTime>
  <Words>820</Words>
  <Application>Microsoft Office PowerPoint</Application>
  <PresentationFormat>On-screen Show (4:3)</PresentationFormat>
  <Paragraphs>105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HFSP-New-July2006</vt:lpstr>
      <vt:lpstr>Standarddesign</vt:lpstr>
      <vt:lpstr>Image</vt:lpstr>
      <vt:lpstr>CorelPhotoPaint.Image.10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Guntram BAUER</dc:creator>
  <cp:lastModifiedBy>user</cp:lastModifiedBy>
  <cp:revision>524</cp:revision>
  <dcterms:created xsi:type="dcterms:W3CDTF">2006-07-07T16:23:06Z</dcterms:created>
  <dcterms:modified xsi:type="dcterms:W3CDTF">2012-07-02T05:31:27Z</dcterms:modified>
</cp:coreProperties>
</file>